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22"/>
  </p:notesMasterIdLst>
  <p:sldIdLst>
    <p:sldId id="582" r:id="rId3"/>
    <p:sldId id="613" r:id="rId4"/>
    <p:sldId id="583" r:id="rId5"/>
    <p:sldId id="614" r:id="rId6"/>
    <p:sldId id="690" r:id="rId7"/>
    <p:sldId id="616" r:id="rId8"/>
    <p:sldId id="618" r:id="rId9"/>
    <p:sldId id="619" r:id="rId10"/>
    <p:sldId id="620" r:id="rId11"/>
    <p:sldId id="624" r:id="rId12"/>
    <p:sldId id="625" r:id="rId13"/>
    <p:sldId id="621" r:id="rId14"/>
    <p:sldId id="626" r:id="rId15"/>
    <p:sldId id="622" r:id="rId16"/>
    <p:sldId id="691" r:id="rId17"/>
    <p:sldId id="627" r:id="rId18"/>
    <p:sldId id="629" r:id="rId19"/>
    <p:sldId id="630" r:id="rId20"/>
    <p:sldId id="631" r:id="rId2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1" autoAdjust="0"/>
    <p:restoredTop sz="94366" autoAdjust="0"/>
  </p:normalViewPr>
  <p:slideViewPr>
    <p:cSldViewPr>
      <p:cViewPr varScale="1">
        <p:scale>
          <a:sx n="67" d="100"/>
          <a:sy n="67" d="100"/>
        </p:scale>
        <p:origin x="1092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11DA49E-81A6-4A24-8C7C-D0160322BDC4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EEE82A50-E8D1-46B2-901C-DD2C04100BCB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6349D7-69CE-4404-8110-C3946E924A6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5D4846-8C8E-4138-896C-CB416298B15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8E31E6-6675-49C4-831D-9DBC1B090125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A2CCF5-8FA1-4908-A135-3A6ECFE0A319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F745DF-EA54-447E-94FD-0A4216B1556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93B282-B884-416B-9CD6-A5E00198F37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DF7484-1747-4DEF-977A-9D023429840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F099C5-353C-42FF-B94A-9B757701A4B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320CC22-DD7F-498D-80C3-14DAD2117E13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03A90D-9882-481C-9F7D-21760FA374D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1D93D3-AC1C-4E16-A153-95B0D709E38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0730068-BF77-4EC8-81F6-B04595C04089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FF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宋体" panose="02010600030101010101" pitchFamily="2" charset="-122"/>
          <a:ea typeface="宋体" panose="02010600030101010101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0" y="836613"/>
            <a:ext cx="9144000" cy="150336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sz="6600" b="0" dirty="0">
                <a:latin typeface="+mj-ea"/>
                <a:cs typeface="Calibri" panose="020F0502020204030204" pitchFamily="34" charset="0"/>
              </a:rPr>
              <a:t>编译实习</a:t>
            </a:r>
            <a:endParaRPr lang="zh-CN" altLang="en-US" sz="6600" b="0" dirty="0">
              <a:latin typeface="+mj-ea"/>
              <a:cs typeface="Calibri" panose="020F0502020204030204" pitchFamily="34" charset="0"/>
            </a:endParaRPr>
          </a:p>
        </p:txBody>
      </p:sp>
      <p:sp>
        <p:nvSpPr>
          <p:cNvPr id="3075" name="副标题 2"/>
          <p:cNvSpPr>
            <a:spLocks noGrp="1"/>
          </p:cNvSpPr>
          <p:nvPr>
            <p:ph type="subTitle" idx="1"/>
          </p:nvPr>
        </p:nvSpPr>
        <p:spPr>
          <a:xfrm>
            <a:off x="-1476375" y="3646488"/>
            <a:ext cx="12192000" cy="2743200"/>
          </a:xfrm>
        </p:spPr>
        <p:txBody>
          <a:bodyPr/>
          <a:lstStyle/>
          <a:p>
            <a:r>
              <a:rPr lang="zh-CN" altLang="en-US" b="1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黄    骏</a:t>
            </a:r>
            <a:endParaRPr lang="en-US" altLang="zh-CN" b="1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1200"/>
              </a:spcAft>
            </a:pPr>
            <a:r>
              <a:rPr lang="en-US" altLang="zh-CN" sz="2400" b="1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jun.huang@pku.edu.cn</a:t>
            </a:r>
            <a:endParaRPr lang="zh-CN" altLang="en-US" sz="2400" b="1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高能效计算与应用中心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北京大学信息科学与技术学院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理科五号楼</a:t>
            </a:r>
            <a:r>
              <a:rPr lang="en-US" altLang="zh-CN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515S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076" name="标题 1"/>
          <p:cNvSpPr txBox="1">
            <a:spLocks noChangeArrowheads="1"/>
          </p:cNvSpPr>
          <p:nvPr/>
        </p:nvSpPr>
        <p:spPr bwMode="auto">
          <a:xfrm>
            <a:off x="0" y="2441575"/>
            <a:ext cx="91440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04. </a:t>
            </a:r>
            <a:r>
              <a:rPr lang="zh-CN" altLang="en-US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从</a:t>
            </a:r>
            <a:r>
              <a:rPr lang="en-US" altLang="zh-CN" sz="4400" dirty="0" err="1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MiniJava</a:t>
            </a:r>
            <a:r>
              <a:rPr lang="zh-CN" altLang="en-US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到</a:t>
            </a:r>
            <a:r>
              <a:rPr lang="en-US" altLang="zh-CN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Piglet</a:t>
            </a:r>
            <a:endParaRPr lang="zh-CN" altLang="en-US" sz="4400" dirty="0">
              <a:solidFill>
                <a:srgbClr val="FF0000"/>
              </a:solidFill>
              <a:latin typeface="Garamond" panose="02020404030301010803" pitchFamily="18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8738"/>
            <a:ext cx="8229600" cy="1209675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内存操作（续）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388" y="1341438"/>
            <a:ext cx="8856662" cy="5040312"/>
          </a:xfrm>
        </p:spPr>
        <p:txBody>
          <a:bodyPr/>
          <a:lstStyle/>
          <a:p>
            <a:pPr eaLnBrk="1" hangingPunct="1">
              <a:lnSpc>
                <a:spcPct val="110000"/>
              </a:lnSpc>
              <a:defRPr/>
            </a:pPr>
            <a:r>
              <a:rPr lang="zh-CN" altLang="en-US" sz="2400" b="1" dirty="0"/>
              <a:t>存储指令</a:t>
            </a:r>
            <a:r>
              <a:rPr lang="en-US" altLang="zh-CN" sz="2400" b="1" dirty="0"/>
              <a:t>: </a:t>
            </a:r>
            <a:r>
              <a:rPr lang="en-US" altLang="zh-CN" sz="2400" b="1" dirty="0">
                <a:latin typeface="+mn-lt"/>
              </a:rPr>
              <a:t>HSTORE Exp2 </a:t>
            </a:r>
            <a:r>
              <a:rPr lang="en-US" altLang="zh-CN" sz="2400" b="1" dirty="0" err="1">
                <a:latin typeface="+mn-lt"/>
              </a:rPr>
              <a:t>IntegerLiteral</a:t>
            </a:r>
            <a:r>
              <a:rPr lang="en-US" altLang="zh-CN" sz="2400" b="1" dirty="0">
                <a:latin typeface="+mn-lt"/>
              </a:rPr>
              <a:t> Exp1 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defRPr/>
            </a:pPr>
            <a:r>
              <a:rPr lang="zh-CN" altLang="en-US" sz="2000" dirty="0">
                <a:latin typeface="+mn-lt"/>
              </a:rPr>
              <a:t>首先计算</a:t>
            </a:r>
            <a:r>
              <a:rPr lang="en-US" altLang="zh-CN" sz="2000" dirty="0">
                <a:latin typeface="+mn-lt"/>
              </a:rPr>
              <a:t> Exp1</a:t>
            </a:r>
            <a:r>
              <a:rPr lang="zh-CN" altLang="en-US" sz="2000" dirty="0">
                <a:latin typeface="+mn-lt"/>
              </a:rPr>
              <a:t>，得到一个值；</a:t>
            </a:r>
            <a:endParaRPr lang="en-US" altLang="zh-CN" sz="2000" dirty="0">
              <a:latin typeface="+mn-lt"/>
            </a:endParaRPr>
          </a:p>
          <a:p>
            <a:pPr lvl="1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defRPr/>
            </a:pPr>
            <a:r>
              <a:rPr lang="zh-CN" altLang="en-US" sz="2000" dirty="0">
                <a:latin typeface="+mn-lt"/>
              </a:rPr>
              <a:t>计算</a:t>
            </a:r>
            <a:r>
              <a:rPr lang="en-US" altLang="zh-CN" sz="2000" dirty="0">
                <a:latin typeface="+mn-lt"/>
              </a:rPr>
              <a:t>EXP2</a:t>
            </a:r>
            <a:r>
              <a:rPr lang="zh-CN" altLang="en-US" sz="2000" dirty="0">
                <a:latin typeface="+mn-lt"/>
              </a:rPr>
              <a:t>，得到一个基址；</a:t>
            </a:r>
            <a:endParaRPr lang="en-US" altLang="zh-CN" sz="2000" dirty="0">
              <a:latin typeface="+mn-lt"/>
            </a:endParaRPr>
          </a:p>
          <a:p>
            <a:pPr lvl="1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defRPr/>
            </a:pPr>
            <a:r>
              <a:rPr lang="zh-CN" altLang="en-US" sz="2000" dirty="0">
                <a:latin typeface="+mn-lt"/>
              </a:rPr>
              <a:t>将</a:t>
            </a:r>
            <a:r>
              <a:rPr lang="en-US" altLang="zh-CN" sz="2000" dirty="0">
                <a:latin typeface="+mn-lt"/>
              </a:rPr>
              <a:t> Exp1</a:t>
            </a:r>
            <a:r>
              <a:rPr lang="zh-CN" altLang="en-US" sz="2000" dirty="0">
                <a:latin typeface="+mn-lt"/>
              </a:rPr>
              <a:t>求得的值存储到地址</a:t>
            </a:r>
            <a:r>
              <a:rPr lang="en-US" altLang="zh-CN" sz="2000" dirty="0">
                <a:latin typeface="+mn-lt"/>
              </a:rPr>
              <a:t> Exp2+IntegerLiteral </a:t>
            </a:r>
            <a:r>
              <a:rPr lang="zh-CN" altLang="en-US" sz="2000" dirty="0">
                <a:latin typeface="+mn-lt"/>
              </a:rPr>
              <a:t>中</a:t>
            </a:r>
            <a:r>
              <a:rPr lang="en-US" altLang="zh-CN" sz="2000" dirty="0">
                <a:latin typeface="+mn-lt"/>
              </a:rPr>
              <a:t>,</a:t>
            </a:r>
            <a:r>
              <a:rPr lang="zh-CN" altLang="en-US" sz="2000" dirty="0">
                <a:latin typeface="+mn-lt"/>
              </a:rPr>
              <a:t>  </a:t>
            </a:r>
            <a:r>
              <a:rPr lang="en-US" altLang="zh-CN" sz="2000" dirty="0" err="1">
                <a:latin typeface="+mn-lt"/>
              </a:rPr>
              <a:t>IntegerLiteral</a:t>
            </a:r>
            <a:r>
              <a:rPr lang="en-US" altLang="zh-CN" sz="2000" dirty="0">
                <a:latin typeface="+mn-lt"/>
              </a:rPr>
              <a:t> </a:t>
            </a:r>
            <a:r>
              <a:rPr lang="zh-CN" altLang="en-US" sz="2000" dirty="0">
                <a:latin typeface="+mn-lt"/>
              </a:rPr>
              <a:t>是偏移地址。</a:t>
            </a:r>
            <a:endParaRPr lang="en-US" altLang="zh-CN" sz="2000" dirty="0">
              <a:latin typeface="+mn-lt"/>
            </a:endParaRPr>
          </a:p>
          <a:p>
            <a:pPr marL="457200" lvl="1" indent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2000" b="1" dirty="0">
                <a:latin typeface="+mn-lt"/>
              </a:rPr>
              <a:t>例：</a:t>
            </a:r>
            <a:r>
              <a:rPr lang="en-US" altLang="zh-CN" sz="2000" dirty="0">
                <a:latin typeface="+mn-lt"/>
              </a:rPr>
              <a:t>HSTORE TEMP 1 4 TIMES TEMP 2 TEMP 3, </a:t>
            </a:r>
            <a:endParaRPr lang="en-US" altLang="zh-CN" sz="2000" dirty="0">
              <a:latin typeface="+mn-lt"/>
            </a:endParaRPr>
          </a:p>
          <a:p>
            <a:pPr marL="457200" lvl="1" indent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+mn-lt"/>
              </a:rPr>
              <a:t>	</a:t>
            </a:r>
            <a:r>
              <a:rPr lang="zh-CN" altLang="en-US" sz="2000" dirty="0">
                <a:latin typeface="+mn-lt"/>
              </a:rPr>
              <a:t>计算</a:t>
            </a:r>
            <a:r>
              <a:rPr lang="en-US" altLang="zh-CN" sz="2000" dirty="0">
                <a:latin typeface="+mn-lt"/>
              </a:rPr>
              <a:t>TEMP 2 X TEMP 3</a:t>
            </a:r>
            <a:r>
              <a:rPr lang="zh-CN" altLang="en-US" sz="2000" dirty="0">
                <a:latin typeface="+mn-lt"/>
              </a:rPr>
              <a:t>，假设得到的结果为</a:t>
            </a:r>
            <a:r>
              <a:rPr lang="en-US" altLang="zh-CN" sz="2000" dirty="0">
                <a:latin typeface="+mn-lt"/>
              </a:rPr>
              <a:t>a;</a:t>
            </a:r>
            <a:endParaRPr lang="en-US" altLang="zh-CN" sz="2000" dirty="0">
              <a:latin typeface="+mn-lt"/>
            </a:endParaRPr>
          </a:p>
          <a:p>
            <a:pPr marL="457200" lvl="1" indent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+mn-lt"/>
              </a:rPr>
              <a:t>	</a:t>
            </a:r>
            <a:r>
              <a:rPr lang="zh-CN" altLang="en-US" sz="2000" dirty="0">
                <a:latin typeface="+mn-lt"/>
              </a:rPr>
              <a:t>取出存储在</a:t>
            </a:r>
            <a:r>
              <a:rPr lang="en-US" altLang="zh-CN" sz="2000" dirty="0">
                <a:latin typeface="+mn-lt"/>
              </a:rPr>
              <a:t>TEMP 1</a:t>
            </a:r>
            <a:r>
              <a:rPr lang="zh-CN" altLang="en-US" sz="2000" dirty="0">
                <a:latin typeface="+mn-lt"/>
              </a:rPr>
              <a:t>中的地址，假设取到的地址为</a:t>
            </a:r>
            <a:r>
              <a:rPr lang="en-US" altLang="zh-CN" sz="2000" dirty="0">
                <a:latin typeface="+mn-lt"/>
              </a:rPr>
              <a:t>b</a:t>
            </a:r>
            <a:r>
              <a:rPr lang="zh-CN" altLang="en-US" sz="2000" dirty="0">
                <a:latin typeface="+mn-lt"/>
              </a:rPr>
              <a:t>；</a:t>
            </a:r>
            <a:endParaRPr lang="en-US" altLang="zh-CN" sz="2000" dirty="0">
              <a:latin typeface="+mn-lt"/>
            </a:endParaRPr>
          </a:p>
          <a:p>
            <a:pPr marL="457200" lvl="1" indent="0" eaLnBrk="1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+mn-lt"/>
              </a:rPr>
              <a:t>	</a:t>
            </a:r>
            <a:r>
              <a:rPr lang="zh-CN" altLang="en-US" sz="2000" dirty="0">
                <a:latin typeface="+mn-lt"/>
              </a:rPr>
              <a:t>将</a:t>
            </a:r>
            <a:r>
              <a:rPr lang="en-US" altLang="zh-CN" sz="2000" dirty="0">
                <a:latin typeface="+mn-lt"/>
              </a:rPr>
              <a:t>a</a:t>
            </a:r>
            <a:r>
              <a:rPr lang="zh-CN" altLang="en-US" sz="2000" dirty="0">
                <a:latin typeface="+mn-lt"/>
              </a:rPr>
              <a:t>存储在地址</a:t>
            </a:r>
            <a:r>
              <a:rPr lang="en-US" altLang="zh-CN" sz="2000" dirty="0">
                <a:latin typeface="+mn-lt"/>
              </a:rPr>
              <a:t>b+4</a:t>
            </a:r>
            <a:r>
              <a:rPr lang="zh-CN" altLang="en-US" sz="2000" dirty="0">
                <a:latin typeface="+mn-lt"/>
              </a:rPr>
              <a:t>中</a:t>
            </a:r>
            <a:endParaRPr lang="en-US" altLang="zh-CN" sz="2400" dirty="0">
              <a:latin typeface="+mn-lt"/>
            </a:endParaRPr>
          </a:p>
          <a:p>
            <a:pPr eaLnBrk="1" hangingPunct="1">
              <a:lnSpc>
                <a:spcPct val="110000"/>
              </a:lnSpc>
              <a:spcBef>
                <a:spcPts val="1800"/>
              </a:spcBef>
              <a:defRPr/>
            </a:pPr>
            <a:r>
              <a:rPr lang="zh-CN" altLang="en-US" sz="2400" b="1" dirty="0"/>
              <a:t>加载指令：</a:t>
            </a:r>
            <a:r>
              <a:rPr lang="en-US" altLang="zh-CN" sz="2400" b="1" dirty="0">
                <a:latin typeface="+mn-lt"/>
              </a:rPr>
              <a:t>HLOAD TEMP * </a:t>
            </a:r>
            <a:r>
              <a:rPr lang="en-US" altLang="zh-CN" sz="2400" b="1" dirty="0" err="1">
                <a:latin typeface="+mn-lt"/>
              </a:rPr>
              <a:t>Exp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en-US" altLang="zh-CN" sz="2400" b="1" dirty="0" err="1">
                <a:latin typeface="+mn-lt"/>
              </a:rPr>
              <a:t>IntegerLiteral</a:t>
            </a:r>
            <a:r>
              <a:rPr lang="en-US" altLang="zh-CN" sz="2400" b="1" dirty="0">
                <a:latin typeface="+mn-lt"/>
              </a:rPr>
              <a:t> 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lnSpc>
                <a:spcPct val="110000"/>
              </a:lnSpc>
              <a:defRPr/>
            </a:pPr>
            <a:r>
              <a:rPr lang="zh-CN" altLang="en-US" sz="2000" dirty="0">
                <a:latin typeface="+mn-lt"/>
              </a:rPr>
              <a:t>首先计算</a:t>
            </a:r>
            <a:r>
              <a:rPr lang="en-US" altLang="zh-CN" sz="2000" dirty="0">
                <a:latin typeface="+mn-lt"/>
              </a:rPr>
              <a:t> </a:t>
            </a:r>
            <a:r>
              <a:rPr lang="en-US" altLang="zh-CN" sz="2000" dirty="0" err="1">
                <a:latin typeface="+mn-lt"/>
              </a:rPr>
              <a:t>Exp</a:t>
            </a:r>
            <a:r>
              <a:rPr lang="zh-CN" altLang="en-US" sz="2000" dirty="0">
                <a:latin typeface="+mn-lt"/>
              </a:rPr>
              <a:t>，得到一个基址，然后将地址</a:t>
            </a:r>
            <a:r>
              <a:rPr lang="en-US" altLang="zh-CN" sz="2000" dirty="0">
                <a:latin typeface="+mn-lt"/>
              </a:rPr>
              <a:t> </a:t>
            </a:r>
            <a:r>
              <a:rPr lang="en-US" altLang="zh-CN" sz="2000" dirty="0" err="1">
                <a:latin typeface="+mn-lt"/>
              </a:rPr>
              <a:t>Exp+IntegerLiteral</a:t>
            </a:r>
            <a:r>
              <a:rPr lang="en-US" altLang="zh-CN" sz="2000" dirty="0">
                <a:latin typeface="+mn-lt"/>
              </a:rPr>
              <a:t> </a:t>
            </a:r>
            <a:r>
              <a:rPr lang="zh-CN" altLang="en-US" sz="2000" dirty="0">
                <a:latin typeface="+mn-lt"/>
              </a:rPr>
              <a:t>中的值加载到临时单元</a:t>
            </a:r>
            <a:r>
              <a:rPr lang="en-US" altLang="zh-CN" sz="2000" dirty="0">
                <a:latin typeface="+mn-lt"/>
              </a:rPr>
              <a:t> "TEMP *" </a:t>
            </a:r>
            <a:r>
              <a:rPr lang="zh-CN" altLang="en-US" sz="2000" dirty="0">
                <a:latin typeface="+mn-lt"/>
              </a:rPr>
              <a:t>中。</a:t>
            </a:r>
            <a:endParaRPr lang="en-US" altLang="zh-CN" sz="2000" dirty="0">
              <a:latin typeface="+mn-lt"/>
            </a:endParaRPr>
          </a:p>
          <a:p>
            <a:pPr>
              <a:defRPr/>
            </a:pPr>
            <a:endParaRPr lang="zh-CN" altLang="en-US" dirty="0">
              <a:latin typeface="+mn-lt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756"/>
    </mc:Choice>
    <mc:Fallback>
      <p:transition spd="slow" advTm="107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54137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临时单元</a:t>
            </a:r>
            <a:endParaRPr lang="zh-CN" altLang="en-US" dirty="0"/>
          </a:p>
        </p:txBody>
      </p:sp>
      <p:sp>
        <p:nvSpPr>
          <p:cNvPr id="13315" name="内容占位符 2"/>
          <p:cNvSpPr>
            <a:spLocks noGrp="1"/>
          </p:cNvSpPr>
          <p:nvPr>
            <p:ph idx="1"/>
          </p:nvPr>
        </p:nvSpPr>
        <p:spPr>
          <a:xfrm>
            <a:off x="457200" y="1916113"/>
            <a:ext cx="8229600" cy="4210050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zh-CN" altLang="en-US" b="1">
                <a:latin typeface="Calibri" panose="020F0502020204030204" pitchFamily="34" charset="0"/>
              </a:rPr>
              <a:t>存储函数参数和局部变量</a:t>
            </a:r>
            <a:endParaRPr lang="en-US" altLang="zh-CN" b="1">
              <a:latin typeface="Calibri" panose="020F0502020204030204" pitchFamily="34" charset="0"/>
            </a:endParaRP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zh-CN" altLang="en-US">
                <a:latin typeface="Calibri" panose="020F0502020204030204" pitchFamily="34" charset="0"/>
              </a:rPr>
              <a:t>前</a:t>
            </a:r>
            <a:r>
              <a:rPr lang="en-US" altLang="zh-CN">
                <a:latin typeface="Calibri" panose="020F0502020204030204" pitchFamily="34" charset="0"/>
              </a:rPr>
              <a:t>20</a:t>
            </a:r>
            <a:r>
              <a:rPr lang="zh-CN" altLang="en-US">
                <a:latin typeface="Calibri" panose="020F0502020204030204" pitchFamily="34" charset="0"/>
              </a:rPr>
              <a:t>个临时单元（</a:t>
            </a:r>
            <a:r>
              <a:rPr lang="en-US" altLang="zh-CN">
                <a:latin typeface="Calibri" panose="020F0502020204030204" pitchFamily="34" charset="0"/>
              </a:rPr>
              <a:t>TEMP 0,…,TEMP</a:t>
            </a:r>
            <a:r>
              <a:rPr lang="zh-CN" altLang="en-US">
                <a:latin typeface="Calibri" panose="020F0502020204030204" pitchFamily="34" charset="0"/>
              </a:rPr>
              <a:t> </a:t>
            </a:r>
            <a:r>
              <a:rPr lang="en-US" altLang="zh-CN">
                <a:latin typeface="Calibri" panose="020F0502020204030204" pitchFamily="34" charset="0"/>
              </a:rPr>
              <a:t>19)</a:t>
            </a:r>
            <a:r>
              <a:rPr lang="zh-CN" altLang="en-US">
                <a:latin typeface="Calibri" panose="020F0502020204030204" pitchFamily="34" charset="0"/>
              </a:rPr>
              <a:t>用于函数调用时的参数传递</a:t>
            </a:r>
            <a:endParaRPr lang="en-US" altLang="zh-CN">
              <a:latin typeface="Calibri" panose="020F0502020204030204" pitchFamily="34" charset="0"/>
            </a:endParaRP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zh-CN" altLang="en-US">
                <a:latin typeface="Calibri" panose="020F0502020204030204" pitchFamily="34" charset="0"/>
              </a:rPr>
              <a:t>其他临时单元可用来存储函数内的局部变量</a:t>
            </a:r>
            <a:endParaRPr lang="zh-CN" altLang="en-US">
              <a:latin typeface="Calibri" panose="020F0502020204030204" pitchFamily="34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03"/>
    </mc:Choice>
    <mc:Fallback>
      <p:transition spd="slow" advTm="25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60350"/>
            <a:ext cx="8229600" cy="720725"/>
          </a:xfrm>
        </p:spPr>
        <p:txBody>
          <a:bodyPr/>
          <a:lstStyle/>
          <a:p>
            <a:pPr>
              <a:defRPr/>
            </a:pPr>
            <a:r>
              <a:rPr lang="zh-CN" altLang="en-US" sz="4000" dirty="0"/>
              <a:t>函数定义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388" y="1268413"/>
            <a:ext cx="8713787" cy="2305050"/>
          </a:xfrm>
        </p:spPr>
        <p:txBody>
          <a:bodyPr/>
          <a:lstStyle/>
          <a:p>
            <a:pPr eaLnBrk="1" hangingPunct="1">
              <a:spcAft>
                <a:spcPts val="600"/>
              </a:spcAft>
              <a:defRPr/>
            </a:pPr>
            <a:r>
              <a:rPr lang="zh-CN" altLang="en-US" sz="2800" b="1" dirty="0">
                <a:latin typeface="+mn-lt"/>
              </a:rPr>
              <a:t>一般函数的定义</a:t>
            </a:r>
            <a:endParaRPr lang="en-US" altLang="zh-CN" sz="2800" b="1" dirty="0">
              <a:latin typeface="+mn-lt"/>
            </a:endParaRPr>
          </a:p>
          <a:p>
            <a:pPr lvl="1" eaLnBrk="1" hangingPunct="1">
              <a:spcBef>
                <a:spcPts val="1200"/>
              </a:spcBef>
              <a:spcAft>
                <a:spcPts val="600"/>
              </a:spcAft>
              <a:defRPr/>
            </a:pPr>
            <a:r>
              <a:rPr lang="en-US" altLang="zh-CN" sz="2000" b="1" dirty="0">
                <a:latin typeface="+mn-lt"/>
              </a:rPr>
              <a:t>Label “[” </a:t>
            </a:r>
            <a:r>
              <a:rPr lang="en-US" altLang="zh-CN" sz="2000" b="1" dirty="0" err="1">
                <a:latin typeface="+mn-lt"/>
              </a:rPr>
              <a:t>IntegerLiteral</a:t>
            </a:r>
            <a:r>
              <a:rPr lang="en-US" altLang="zh-CN" sz="2000" b="1" dirty="0">
                <a:latin typeface="+mn-lt"/>
              </a:rPr>
              <a:t> “]</a:t>
            </a:r>
            <a:r>
              <a:rPr lang="zh-CN" altLang="en-US" sz="2000" b="1" dirty="0">
                <a:latin typeface="+mn-lt"/>
              </a:rPr>
              <a:t>”</a:t>
            </a:r>
            <a:r>
              <a:rPr lang="en-US" altLang="zh-CN" sz="2000" b="1" dirty="0">
                <a:latin typeface="+mn-lt"/>
              </a:rPr>
              <a:t>"BEGIN" </a:t>
            </a:r>
            <a:r>
              <a:rPr lang="en-US" altLang="zh-CN" sz="2000" b="1" dirty="0" err="1">
                <a:latin typeface="+mn-lt"/>
              </a:rPr>
              <a:t>StmtList</a:t>
            </a:r>
            <a:r>
              <a:rPr lang="en-US" altLang="zh-CN" sz="2000" b="1" dirty="0">
                <a:latin typeface="+mn-lt"/>
              </a:rPr>
              <a:t> "RETURN" </a:t>
            </a:r>
            <a:r>
              <a:rPr lang="en-US" altLang="zh-CN" sz="2000" b="1" dirty="0" err="1">
                <a:latin typeface="+mn-lt"/>
              </a:rPr>
              <a:t>Exp</a:t>
            </a:r>
            <a:r>
              <a:rPr lang="en-US" altLang="zh-CN" sz="2000" b="1" dirty="0">
                <a:latin typeface="+mn-lt"/>
              </a:rPr>
              <a:t> "END" </a:t>
            </a:r>
            <a:endParaRPr lang="en-US" altLang="zh-CN" sz="2000" b="1" dirty="0">
              <a:latin typeface="+mn-lt"/>
            </a:endParaRPr>
          </a:p>
          <a:p>
            <a:pPr lvl="2" eaLnBrk="1" hangingPunct="1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sz="2000" dirty="0">
                <a:latin typeface="+mn-lt"/>
              </a:rPr>
              <a:t>Label </a:t>
            </a:r>
            <a:r>
              <a:rPr lang="zh-CN" altLang="en-US" sz="2000" dirty="0">
                <a:latin typeface="+mn-lt"/>
              </a:rPr>
              <a:t>是函数名字</a:t>
            </a:r>
            <a:endParaRPr lang="en-US" altLang="zh-CN" sz="2000" dirty="0">
              <a:latin typeface="+mn-lt"/>
            </a:endParaRPr>
          </a:p>
          <a:p>
            <a:pPr lvl="2" eaLnBrk="1" hangingPunct="1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sz="2000" dirty="0" err="1">
                <a:latin typeface="+mn-lt"/>
              </a:rPr>
              <a:t>IntegerLiteral</a:t>
            </a:r>
            <a:r>
              <a:rPr lang="en-US" altLang="zh-CN" sz="2000" dirty="0">
                <a:latin typeface="+mn-lt"/>
              </a:rPr>
              <a:t> </a:t>
            </a:r>
            <a:r>
              <a:rPr lang="zh-CN" altLang="en-US" sz="2000" dirty="0">
                <a:latin typeface="+mn-lt"/>
              </a:rPr>
              <a:t>是参数个数</a:t>
            </a:r>
            <a:r>
              <a:rPr lang="en-US" altLang="zh-CN" sz="2000" dirty="0">
                <a:latin typeface="+mn-lt"/>
              </a:rPr>
              <a:t>, </a:t>
            </a:r>
            <a:r>
              <a:rPr lang="zh-CN" altLang="en-US" sz="2000" dirty="0">
                <a:latin typeface="+mn-lt"/>
              </a:rPr>
              <a:t>参数存储在前</a:t>
            </a:r>
            <a:r>
              <a:rPr lang="en-US" altLang="zh-CN" sz="2000" dirty="0" err="1">
                <a:latin typeface="+mn-lt"/>
              </a:rPr>
              <a:t>IntegerLiteral</a:t>
            </a:r>
            <a:r>
              <a:rPr lang="zh-CN" altLang="en-US" sz="2000" dirty="0">
                <a:latin typeface="+mn-lt"/>
              </a:rPr>
              <a:t>个临时单元中</a:t>
            </a:r>
            <a:endParaRPr lang="en-US" altLang="zh-CN" sz="2000" dirty="0">
              <a:latin typeface="+mn-lt"/>
            </a:endParaRPr>
          </a:p>
          <a:p>
            <a:pPr lvl="2" eaLnBrk="1" hangingPunct="1"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sz="2000" dirty="0">
                <a:latin typeface="+mn-lt"/>
              </a:rPr>
              <a:t>执行</a:t>
            </a:r>
            <a:r>
              <a:rPr lang="en-US" altLang="zh-CN" sz="2000" dirty="0">
                <a:latin typeface="+mn-lt"/>
              </a:rPr>
              <a:t> </a:t>
            </a:r>
            <a:r>
              <a:rPr lang="en-US" altLang="zh-CN" sz="2000" dirty="0" err="1">
                <a:latin typeface="+mn-lt"/>
              </a:rPr>
              <a:t>StmtList</a:t>
            </a:r>
            <a:r>
              <a:rPr lang="zh-CN" altLang="en-US" sz="2000" dirty="0">
                <a:latin typeface="+mn-lt"/>
              </a:rPr>
              <a:t>中的各语句，并返回</a:t>
            </a:r>
            <a:r>
              <a:rPr lang="en-US" altLang="zh-CN" sz="2000" dirty="0">
                <a:latin typeface="+mn-lt"/>
              </a:rPr>
              <a:t> </a:t>
            </a:r>
            <a:r>
              <a:rPr lang="en-US" altLang="zh-CN" sz="2000" dirty="0" err="1">
                <a:latin typeface="+mn-lt"/>
              </a:rPr>
              <a:t>Exp</a:t>
            </a:r>
            <a:r>
              <a:rPr lang="en-US" altLang="zh-CN" sz="2000" dirty="0">
                <a:latin typeface="+mn-lt"/>
              </a:rPr>
              <a:t> </a:t>
            </a:r>
            <a:r>
              <a:rPr lang="zh-CN" altLang="en-US" sz="2000" dirty="0">
                <a:latin typeface="+mn-lt"/>
              </a:rPr>
              <a:t>的值。</a:t>
            </a:r>
            <a:endParaRPr lang="en-US" altLang="zh-CN" sz="2800" b="1" dirty="0">
              <a:latin typeface="+mn-lt"/>
            </a:endParaRPr>
          </a:p>
          <a:p>
            <a:pPr eaLnBrk="1" hangingPunct="1">
              <a:spcBef>
                <a:spcPts val="1800"/>
              </a:spcBef>
              <a:spcAft>
                <a:spcPts val="600"/>
              </a:spcAft>
              <a:defRPr/>
            </a:pPr>
            <a:r>
              <a:rPr lang="zh-CN" altLang="en-US" sz="2800" b="1" dirty="0">
                <a:latin typeface="+mn-lt"/>
              </a:rPr>
              <a:t>主函数的定义</a:t>
            </a:r>
            <a:endParaRPr lang="en-US" altLang="zh-CN" sz="2800" b="1" dirty="0">
              <a:latin typeface="+mn-lt"/>
            </a:endParaRPr>
          </a:p>
          <a:p>
            <a:pPr lvl="1" eaLnBrk="1" hangingPunct="1">
              <a:spcAft>
                <a:spcPts val="600"/>
              </a:spcAft>
              <a:defRPr/>
            </a:pPr>
            <a:r>
              <a:rPr lang="en-US" altLang="zh-CN" sz="2000" b="1" dirty="0">
                <a:latin typeface="+mn-lt"/>
              </a:rPr>
              <a:t>“MAIN” </a:t>
            </a:r>
            <a:r>
              <a:rPr lang="en-US" altLang="zh-CN" sz="2000" b="1" dirty="0" err="1">
                <a:latin typeface="+mn-lt"/>
              </a:rPr>
              <a:t>StmtList</a:t>
            </a:r>
            <a:r>
              <a:rPr lang="en-US" altLang="zh-CN" sz="2000" b="1" dirty="0">
                <a:latin typeface="+mn-lt"/>
              </a:rPr>
              <a:t> “END”</a:t>
            </a:r>
            <a:endParaRPr lang="en-US" altLang="zh-CN" sz="2000" b="1" dirty="0">
              <a:latin typeface="+mn-lt"/>
            </a:endParaRPr>
          </a:p>
          <a:p>
            <a:pPr lvl="1" eaLnBrk="1" hangingPunct="1">
              <a:spcAft>
                <a:spcPts val="600"/>
              </a:spcAft>
              <a:defRPr/>
            </a:pPr>
            <a:r>
              <a:rPr lang="zh-CN" altLang="en-US" sz="2000" dirty="0">
                <a:latin typeface="+mn-lt"/>
              </a:rPr>
              <a:t>没有输入参数，没有返回值</a:t>
            </a:r>
            <a:endParaRPr lang="en-US" altLang="zh-CN" sz="2400" b="1" dirty="0">
              <a:latin typeface="+mn-lt"/>
            </a:endParaRPr>
          </a:p>
          <a:p>
            <a:pPr marL="457200" lvl="1" indent="0" eaLnBrk="1" hangingPunct="1">
              <a:spcBef>
                <a:spcPts val="600"/>
              </a:spcBef>
              <a:buFont typeface="Arial" panose="020B0604020202020204" pitchFamily="34" charset="0"/>
              <a:buNone/>
              <a:defRPr/>
            </a:pPr>
            <a:endParaRPr lang="en-US" altLang="zh-CN" sz="2000" b="1" dirty="0">
              <a:latin typeface="+mn-lt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zh-CN" altLang="en-US" dirty="0">
              <a:latin typeface="+mn-lt"/>
            </a:endParaRPr>
          </a:p>
        </p:txBody>
      </p:sp>
      <p:sp>
        <p:nvSpPr>
          <p:cNvPr id="4" name="内容占位符 2"/>
          <p:cNvSpPr txBox="1"/>
          <p:nvPr/>
        </p:nvSpPr>
        <p:spPr bwMode="auto">
          <a:xfrm>
            <a:off x="306388" y="7100888"/>
            <a:ext cx="8496300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eaLnBrk="1" hangingPunct="1">
              <a:lnSpc>
                <a:spcPct val="90000"/>
              </a:lnSpc>
              <a:buFont typeface="Arial" panose="020B0604020202020204" pitchFamily="34" charset="0"/>
              <a:buNone/>
              <a:defRPr/>
            </a:pPr>
            <a:endParaRPr kumimoji="0" lang="en-US" altLang="zh-CN" sz="2400" b="1" dirty="0">
              <a:latin typeface="+mn-lt"/>
            </a:endParaRPr>
          </a:p>
          <a:p>
            <a:pPr eaLnBrk="1" hangingPunct="1">
              <a:lnSpc>
                <a:spcPct val="90000"/>
              </a:lnSpc>
              <a:defRPr/>
            </a:pPr>
            <a:endParaRPr kumimoji="0" lang="en-US" altLang="zh-CN" sz="2800" b="1" dirty="0">
              <a:latin typeface="+mn-lt"/>
            </a:endParaRPr>
          </a:p>
          <a:p>
            <a:pPr>
              <a:defRPr/>
            </a:pPr>
            <a:endParaRPr kumimoji="0" lang="zh-CN" altLang="en-US" dirty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251"/>
    </mc:Choice>
    <mc:Fallback>
      <p:transition spd="slow" advTm="46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60350"/>
            <a:ext cx="8229600" cy="1008063"/>
          </a:xfrm>
        </p:spPr>
        <p:txBody>
          <a:bodyPr/>
          <a:lstStyle/>
          <a:p>
            <a:pPr>
              <a:defRPr/>
            </a:pPr>
            <a:r>
              <a:rPr lang="zh-CN" altLang="en-US" sz="4000" dirty="0"/>
              <a:t>函数调用</a:t>
            </a:r>
            <a:endParaRPr lang="zh-CN" altLang="en-US" sz="4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850" y="1557338"/>
            <a:ext cx="8496300" cy="2159000"/>
          </a:xfrm>
        </p:spPr>
        <p:txBody>
          <a:bodyPr/>
          <a:lstStyle/>
          <a:p>
            <a:pPr lvl="1" eaLnBrk="1" hangingPunct="1"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altLang="zh-CN" b="1" dirty="0">
                <a:latin typeface="+mn-lt"/>
              </a:rPr>
              <a:t>CALL Exp1 “(“ ( EXP# )* “)”</a:t>
            </a:r>
            <a:endParaRPr lang="en-US" altLang="zh-CN" b="1" dirty="0">
              <a:latin typeface="+mn-lt"/>
            </a:endParaRPr>
          </a:p>
          <a:p>
            <a:pPr lvl="2" eaLnBrk="1" hangingPunct="1">
              <a:spcBef>
                <a:spcPts val="1200"/>
              </a:spcBef>
              <a:spcAft>
                <a:spcPts val="1200"/>
              </a:spcAft>
              <a:defRPr/>
            </a:pPr>
            <a:r>
              <a:rPr lang="zh-CN" altLang="en-US" dirty="0">
                <a:latin typeface="+mn-lt"/>
              </a:rPr>
              <a:t>首先计算</a:t>
            </a:r>
            <a:r>
              <a:rPr lang="en-US" altLang="zh-CN" dirty="0">
                <a:latin typeface="+mn-lt"/>
              </a:rPr>
              <a:t> Exp1</a:t>
            </a:r>
            <a:r>
              <a:rPr lang="zh-CN" altLang="en-US" dirty="0">
                <a:latin typeface="+mn-lt"/>
              </a:rPr>
              <a:t>，得到被调用过程的地址</a:t>
            </a:r>
            <a:endParaRPr lang="en-US" altLang="zh-CN" dirty="0">
              <a:latin typeface="+mn-lt"/>
            </a:endParaRPr>
          </a:p>
          <a:p>
            <a:pPr lvl="2" eaLnBrk="1" hangingPunct="1">
              <a:spcBef>
                <a:spcPts val="1200"/>
              </a:spcBef>
              <a:spcAft>
                <a:spcPts val="1200"/>
              </a:spcAft>
              <a:defRPr/>
            </a:pPr>
            <a:r>
              <a:rPr lang="zh-CN" altLang="en-US" dirty="0">
                <a:latin typeface="+mn-lt"/>
              </a:rPr>
              <a:t>然后分别计算</a:t>
            </a:r>
            <a:r>
              <a:rPr lang="en-US" altLang="zh-CN" dirty="0">
                <a:latin typeface="+mn-lt"/>
              </a:rPr>
              <a:t> </a:t>
            </a:r>
            <a:r>
              <a:rPr lang="zh-CN" altLang="en-US" dirty="0">
                <a:latin typeface="+mn-lt"/>
              </a:rPr>
              <a:t>各个</a:t>
            </a:r>
            <a:r>
              <a:rPr lang="en-US" altLang="zh-CN" dirty="0">
                <a:latin typeface="+mn-lt"/>
              </a:rPr>
              <a:t> </a:t>
            </a:r>
            <a:r>
              <a:rPr lang="en-US" altLang="zh-CN" dirty="0" err="1">
                <a:latin typeface="+mn-lt"/>
              </a:rPr>
              <a:t>Exp</a:t>
            </a:r>
            <a:r>
              <a:rPr lang="en-US" altLang="zh-CN" dirty="0">
                <a:latin typeface="+mn-lt"/>
              </a:rPr>
              <a:t>#</a:t>
            </a:r>
            <a:r>
              <a:rPr lang="zh-CN" altLang="en-US" dirty="0">
                <a:latin typeface="+mn-lt"/>
              </a:rPr>
              <a:t>，作为调用参数</a:t>
            </a:r>
            <a:endParaRPr lang="en-US" altLang="zh-CN" dirty="0">
              <a:latin typeface="+mn-lt"/>
            </a:endParaRPr>
          </a:p>
          <a:p>
            <a:pPr lvl="2" eaLnBrk="1" hangingPunct="1">
              <a:spcBef>
                <a:spcPts val="1200"/>
              </a:spcBef>
              <a:spcAft>
                <a:spcPts val="1200"/>
              </a:spcAft>
              <a:defRPr/>
            </a:pPr>
            <a:r>
              <a:rPr lang="zh-CN" altLang="en-US" dirty="0">
                <a:latin typeface="+mn-lt"/>
              </a:rPr>
              <a:t>调用参数将被存储在前</a:t>
            </a:r>
            <a:r>
              <a:rPr lang="en-US" altLang="zh-CN" dirty="0">
                <a:latin typeface="+mn-lt"/>
              </a:rPr>
              <a:t>20</a:t>
            </a:r>
            <a:r>
              <a:rPr lang="zh-CN" altLang="en-US" dirty="0">
                <a:latin typeface="+mn-lt"/>
              </a:rPr>
              <a:t>个临时单元中</a:t>
            </a:r>
            <a:endParaRPr lang="en-US" altLang="zh-CN" dirty="0">
              <a:latin typeface="+mn-lt"/>
            </a:endParaRPr>
          </a:p>
          <a:p>
            <a:pPr lvl="2" eaLnBrk="1" hangingPunct="1">
              <a:spcBef>
                <a:spcPts val="1200"/>
              </a:spcBef>
              <a:spcAft>
                <a:spcPts val="1200"/>
              </a:spcAft>
              <a:defRPr/>
            </a:pPr>
            <a:r>
              <a:rPr lang="zh-CN" altLang="en-US" dirty="0">
                <a:latin typeface="+mn-lt"/>
              </a:rPr>
              <a:t>最后调用该过程。</a:t>
            </a:r>
            <a:r>
              <a:rPr lang="en-US" altLang="zh-CN" dirty="0">
                <a:latin typeface="+mn-lt"/>
              </a:rPr>
              <a:t>   </a:t>
            </a:r>
            <a:endParaRPr lang="en-US" altLang="zh-CN" dirty="0">
              <a:latin typeface="+mn-lt"/>
            </a:endParaRPr>
          </a:p>
          <a:p>
            <a:pPr marL="457200" lvl="1" indent="0" eaLnBrk="1" hangingPunct="1">
              <a:spcBef>
                <a:spcPts val="600"/>
              </a:spcBef>
              <a:buFont typeface="Arial" panose="020B0604020202020204" pitchFamily="34" charset="0"/>
              <a:buNone/>
              <a:defRPr/>
            </a:pPr>
            <a:endParaRPr lang="en-US" altLang="zh-CN" sz="2000" b="1" dirty="0">
              <a:latin typeface="+mn-lt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zh-CN" altLang="en-US" dirty="0"/>
          </a:p>
        </p:txBody>
      </p:sp>
      <p:sp>
        <p:nvSpPr>
          <p:cNvPr id="4" name="内容占位符 2"/>
          <p:cNvSpPr txBox="1"/>
          <p:nvPr/>
        </p:nvSpPr>
        <p:spPr bwMode="auto">
          <a:xfrm>
            <a:off x="306388" y="7100888"/>
            <a:ext cx="8496300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eaLnBrk="1" hangingPunct="1">
              <a:lnSpc>
                <a:spcPct val="90000"/>
              </a:lnSpc>
              <a:buFont typeface="Arial" panose="020B0604020202020204" pitchFamily="34" charset="0"/>
              <a:buNone/>
              <a:defRPr/>
            </a:pPr>
            <a:endParaRPr kumimoji="0" lang="en-US" altLang="zh-CN" sz="2400" b="1" dirty="0">
              <a:latin typeface="+mn-lt"/>
            </a:endParaRPr>
          </a:p>
          <a:p>
            <a:pPr eaLnBrk="1" hangingPunct="1">
              <a:lnSpc>
                <a:spcPct val="90000"/>
              </a:lnSpc>
              <a:defRPr/>
            </a:pPr>
            <a:endParaRPr kumimoji="0" lang="en-US" altLang="zh-CN" sz="2800" b="1" dirty="0">
              <a:latin typeface="+mn-lt"/>
            </a:endParaRPr>
          </a:p>
          <a:p>
            <a:pPr>
              <a:defRPr/>
            </a:pPr>
            <a:endParaRPr kumimoji="0" lang="zh-CN" altLang="en-US" dirty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09"/>
    </mc:Choice>
    <mc:Fallback>
      <p:transition spd="slow" advTm="23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其他</a:t>
            </a:r>
            <a:endParaRPr lang="zh-CN" altLang="en-US" dirty="0"/>
          </a:p>
        </p:txBody>
      </p:sp>
      <p:sp>
        <p:nvSpPr>
          <p:cNvPr id="16387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zh-CN" altLang="en-US" sz="2800" b="1">
                <a:latin typeface="Calibri" panose="020F0502020204030204" pitchFamily="34" charset="0"/>
              </a:rPr>
              <a:t>空指令：</a:t>
            </a:r>
            <a:r>
              <a:rPr lang="en-US" altLang="zh-CN" sz="2800" b="1">
                <a:latin typeface="Calibri" panose="020F0502020204030204" pitchFamily="34" charset="0"/>
              </a:rPr>
              <a:t>NOOP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400">
                <a:latin typeface="Calibri" panose="020F0502020204030204" pitchFamily="34" charset="0"/>
              </a:rPr>
              <a:t>不做任何动作</a:t>
            </a:r>
            <a:endParaRPr lang="en-US" altLang="zh-CN" sz="2400">
              <a:latin typeface="Calibri" panose="020F0502020204030204" pitchFamily="34" charset="0"/>
            </a:endParaRP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zh-CN" altLang="en-US" sz="2800" b="1">
                <a:latin typeface="Calibri" panose="020F0502020204030204" pitchFamily="34" charset="0"/>
              </a:rPr>
              <a:t>终止指令：</a:t>
            </a:r>
            <a:r>
              <a:rPr lang="en-US" altLang="zh-CN" sz="2800" b="1">
                <a:latin typeface="Calibri" panose="020F0502020204030204" pitchFamily="34" charset="0"/>
              </a:rPr>
              <a:t>ERROR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400">
                <a:latin typeface="Calibri" panose="020F0502020204030204" pitchFamily="34" charset="0"/>
              </a:rPr>
              <a:t>终止程序执行，给出错误信息</a:t>
            </a:r>
            <a:endParaRPr lang="en-US" altLang="zh-CN" sz="2400">
              <a:latin typeface="Calibri" panose="020F0502020204030204" pitchFamily="34" charset="0"/>
            </a:endParaRP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zh-CN" sz="2800">
                <a:latin typeface="Calibri" panose="020F0502020204030204" pitchFamily="34" charset="0"/>
              </a:rPr>
              <a:t>PRINT Exp</a:t>
            </a:r>
            <a:endParaRPr lang="en-US" altLang="zh-CN" sz="2800">
              <a:latin typeface="Calibri" panose="020F0502020204030204" pitchFamily="34" charset="0"/>
            </a:endParaRP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400">
                <a:latin typeface="Calibri" panose="020F0502020204030204" pitchFamily="34" charset="0"/>
              </a:rPr>
              <a:t>打印</a:t>
            </a:r>
            <a:r>
              <a:rPr lang="en-US" altLang="zh-CN" sz="2400">
                <a:latin typeface="Calibri" panose="020F0502020204030204" pitchFamily="34" charset="0"/>
              </a:rPr>
              <a:t>Exp</a:t>
            </a:r>
            <a:r>
              <a:rPr lang="zh-CN" altLang="en-US" sz="2400">
                <a:latin typeface="Calibri" panose="020F0502020204030204" pitchFamily="34" charset="0"/>
              </a:rPr>
              <a:t>的计算结果</a:t>
            </a:r>
            <a:endParaRPr lang="zh-CN" altLang="en-US" sz="2400">
              <a:latin typeface="Calibri" panose="020F0502020204030204" pitchFamily="34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87"/>
    </mc:Choice>
    <mc:Fallback>
      <p:transition spd="slow" advTm="22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矩形 1"/>
          <p:cNvSpPr>
            <a:spLocks noChangeArrowheads="1"/>
          </p:cNvSpPr>
          <p:nvPr/>
        </p:nvSpPr>
        <p:spPr bwMode="auto">
          <a:xfrm>
            <a:off x="179388" y="333375"/>
            <a:ext cx="6408737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1" eaLnBrk="1" hangingPunct="1">
              <a:lnSpc>
                <a:spcPct val="110000"/>
              </a:lnSpc>
              <a:spcBef>
                <a:spcPts val="600"/>
              </a:spcBef>
              <a:buFontTx/>
              <a:buNone/>
            </a:pPr>
            <a:r>
              <a:rPr lang="zh-CN" altLang="en-US" sz="2400" b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例</a:t>
            </a:r>
            <a:r>
              <a:rPr lang="en-US" altLang="zh-CN" sz="2400" b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-1</a:t>
            </a:r>
            <a:r>
              <a:rPr lang="zh-CN" altLang="en-US" sz="2400" b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：打印两个数的较小值</a:t>
            </a:r>
            <a:endParaRPr lang="en-US" altLang="zh-CN" sz="240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9388" y="974725"/>
            <a:ext cx="7632700" cy="48942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>
                <a:latin typeface="+mn-lt"/>
              </a:rPr>
              <a:t>0   MAIN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	PRINT CALL MIN (10, 20)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2	END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3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4   MIN [ 2 ]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5	BEGIN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6		CJUMP LT TEMP 0 TEMP 1 L1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7		MOVE TEMP 20 TEMP 1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8		JUMP L2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9	L1	MOVE TEMP 20 TEMP 0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10	L2	NOOP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11	RETURN TEMP 20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12	END</a:t>
            </a:r>
            <a:endParaRPr lang="en-US" altLang="zh-CN" dirty="0">
              <a:latin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11863" y="971550"/>
            <a:ext cx="2952750" cy="409416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>
            <a:spAutoFit/>
          </a:bodyPr>
          <a:lstStyle/>
          <a:p>
            <a:pPr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void main () {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System.out.println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( 	min(10, 20) );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}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min (</a:t>
            </a: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a, </a:t>
            </a: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b) {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	</a:t>
            </a: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c;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	if (a &lt; b)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		c = a;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	else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		c = b;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	return c;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}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380"/>
    </mc:Choice>
    <mc:Fallback>
      <p:transition spd="slow" advTm="37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矩形 1"/>
          <p:cNvSpPr>
            <a:spLocks noChangeArrowheads="1"/>
          </p:cNvSpPr>
          <p:nvPr/>
        </p:nvSpPr>
        <p:spPr bwMode="auto">
          <a:xfrm>
            <a:off x="179388" y="333375"/>
            <a:ext cx="6408737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1" eaLnBrk="1" hangingPunct="1">
              <a:lnSpc>
                <a:spcPct val="110000"/>
              </a:lnSpc>
              <a:spcBef>
                <a:spcPts val="600"/>
              </a:spcBef>
              <a:buFontTx/>
              <a:buNone/>
            </a:pPr>
            <a:r>
              <a:rPr lang="zh-CN" altLang="en-US" sz="2400" b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例</a:t>
            </a:r>
            <a:r>
              <a:rPr lang="en-US" altLang="zh-CN" sz="2400" b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-1</a:t>
            </a:r>
            <a:r>
              <a:rPr lang="zh-CN" altLang="en-US" sz="2400" b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：打印两个数的较小值</a:t>
            </a:r>
            <a:endParaRPr lang="en-US" altLang="zh-CN" sz="240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79388" y="974725"/>
            <a:ext cx="7632700" cy="48942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>
                <a:latin typeface="+mn-lt"/>
              </a:rPr>
              <a:t>0   MAIN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	PRINT CALL MIN (10, 20)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2	END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3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4   MIN [ 2 ]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5	BEGIN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6		CJUMP LT TEMP 0 TEMP 1 L1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7		MOVE TEMP 20 TEMP 1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8		JUMP L2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9	L1	MOVE TEMP 20 TEMP 0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10	L2	NOOP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11	RETURN TEMP 20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12	END</a:t>
            </a:r>
            <a:endParaRPr lang="en-US" altLang="zh-CN" dirty="0">
              <a:latin typeface="+mn-lt"/>
            </a:endParaRPr>
          </a:p>
        </p:txBody>
      </p:sp>
      <p:sp>
        <p:nvSpPr>
          <p:cNvPr id="8" name="对话气泡: 矩形 7"/>
          <p:cNvSpPr/>
          <p:nvPr/>
        </p:nvSpPr>
        <p:spPr>
          <a:xfrm>
            <a:off x="4535488" y="781050"/>
            <a:ext cx="4284662" cy="1504950"/>
          </a:xfrm>
          <a:prstGeom prst="wedgeRectCallout">
            <a:avLst>
              <a:gd name="adj1" fmla="val -57099"/>
              <a:gd name="adj2" fmla="val -2464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spcAft>
                <a:spcPts val="600"/>
              </a:spcAft>
              <a:defRPr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复合语句，包含</a:t>
            </a:r>
            <a:r>
              <a:rPr lang="zh-CN" altLang="en-US" sz="2000" b="1" u="sng" dirty="0">
                <a:solidFill>
                  <a:srgbClr val="FF0000"/>
                </a:solidFill>
                <a:ea typeface="仿宋" panose="02010609060101010101" pitchFamily="49" charset="-122"/>
              </a:rPr>
              <a:t>打印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和</a:t>
            </a:r>
            <a:r>
              <a:rPr lang="zh-CN" altLang="en-US" sz="2000" b="1" u="sng" dirty="0">
                <a:solidFill>
                  <a:srgbClr val="FF0000"/>
                </a:solidFill>
                <a:ea typeface="仿宋" panose="02010609060101010101" pitchFamily="49" charset="-122"/>
              </a:rPr>
              <a:t>函数调用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两个操作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</a:endParaRPr>
          </a:p>
          <a:p>
            <a:pPr>
              <a:defRPr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传递给函数的两个参数将被存储在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TEMP 0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和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TEMP 1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中</a:t>
            </a:r>
            <a:endParaRPr lang="zh-CN" altLang="en-US" sz="2000" b="1" dirty="0">
              <a:solidFill>
                <a:srgbClr val="FF0000"/>
              </a:solidFill>
              <a:ea typeface="仿宋" panose="02010609060101010101" pitchFamily="49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57"/>
    </mc:Choice>
    <mc:Fallback>
      <p:transition spd="slow" advTm="27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矩形 1"/>
          <p:cNvSpPr>
            <a:spLocks noChangeArrowheads="1"/>
          </p:cNvSpPr>
          <p:nvPr/>
        </p:nvSpPr>
        <p:spPr bwMode="auto">
          <a:xfrm>
            <a:off x="179388" y="333375"/>
            <a:ext cx="6408737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1" eaLnBrk="1" hangingPunct="1">
              <a:lnSpc>
                <a:spcPct val="110000"/>
              </a:lnSpc>
              <a:spcBef>
                <a:spcPts val="600"/>
              </a:spcBef>
              <a:buFontTx/>
              <a:buNone/>
            </a:pPr>
            <a:r>
              <a:rPr lang="zh-CN" altLang="en-US" sz="2400" b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例</a:t>
            </a:r>
            <a:r>
              <a:rPr lang="en-US" altLang="zh-CN" sz="2400" b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-1</a:t>
            </a:r>
            <a:r>
              <a:rPr lang="zh-CN" altLang="en-US" sz="2400" b="1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：打印两个数的较小值</a:t>
            </a:r>
            <a:endParaRPr lang="en-US" altLang="zh-CN" sz="240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9388" y="974725"/>
            <a:ext cx="7632700" cy="489426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dirty="0">
                <a:latin typeface="+mn-lt"/>
              </a:rPr>
              <a:t>0   MAIN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	PRINT CALL MIN (10, 20)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2	END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3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4   MIN [ 2 ]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5	BEGIN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6		CJUMP LT TEMP 0 TEMP 1 L1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7		MOVE TEMP 20 TEMP 1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8		JUMP L2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9	L1	MOVE TEMP 20 TEMP 0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10	L2	NOOP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11	RETURN TEMP 20</a:t>
            </a:r>
            <a:endParaRPr lang="en-US" altLang="zh-CN" dirty="0">
              <a:latin typeface="+mn-lt"/>
            </a:endParaRPr>
          </a:p>
          <a:p>
            <a:pPr>
              <a:defRPr/>
            </a:pPr>
            <a:r>
              <a:rPr lang="en-US" altLang="zh-CN" dirty="0">
                <a:latin typeface="+mn-lt"/>
              </a:rPr>
              <a:t>12	END</a:t>
            </a:r>
            <a:endParaRPr lang="en-US" altLang="zh-CN" dirty="0">
              <a:latin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9388" y="3228975"/>
            <a:ext cx="5616575" cy="17843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976938" y="3144838"/>
            <a:ext cx="2663825" cy="20002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if (TEMP 0 &lt; TEMP 1) {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60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   TEMP 20 = TEMP 0;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60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} else {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60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   TEMP 20 = TEMP 1;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600"/>
              </a:spcAft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}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7" name="对话气泡: 矩形 6"/>
          <p:cNvSpPr/>
          <p:nvPr/>
        </p:nvSpPr>
        <p:spPr>
          <a:xfrm>
            <a:off x="4535488" y="781050"/>
            <a:ext cx="4284662" cy="1504950"/>
          </a:xfrm>
          <a:prstGeom prst="wedgeRectCallout">
            <a:avLst>
              <a:gd name="adj1" fmla="val -57099"/>
              <a:gd name="adj2" fmla="val -2464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spcAft>
                <a:spcPts val="600"/>
              </a:spcAft>
              <a:defRPr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复合语句，包含</a:t>
            </a:r>
            <a:r>
              <a:rPr lang="zh-CN" altLang="en-US" sz="2000" b="1" u="sng" dirty="0">
                <a:solidFill>
                  <a:srgbClr val="FF0000"/>
                </a:solidFill>
                <a:ea typeface="仿宋" panose="02010609060101010101" pitchFamily="49" charset="-122"/>
              </a:rPr>
              <a:t>打印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和</a:t>
            </a:r>
            <a:r>
              <a:rPr lang="zh-CN" altLang="en-US" sz="2000" b="1" u="sng" dirty="0">
                <a:solidFill>
                  <a:srgbClr val="FF0000"/>
                </a:solidFill>
                <a:ea typeface="仿宋" panose="02010609060101010101" pitchFamily="49" charset="-122"/>
              </a:rPr>
              <a:t>函数调用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两个操作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</a:endParaRPr>
          </a:p>
          <a:p>
            <a:pPr>
              <a:defRPr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传递给函数的两个参数将被存储在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TEMP 0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和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TEMP 1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</a:rPr>
              <a:t>中</a:t>
            </a:r>
            <a:endParaRPr lang="zh-CN" altLang="en-US" sz="2000" b="1" dirty="0">
              <a:solidFill>
                <a:srgbClr val="FF0000"/>
              </a:solidFill>
              <a:ea typeface="仿宋" panose="02010609060101010101" pitchFamily="49" charset="-122"/>
            </a:endParaRP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207"/>
    </mc:Choice>
    <mc:Fallback>
      <p:transition spd="slow" advTm="92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04813"/>
            <a:ext cx="8229600" cy="936625"/>
          </a:xfrm>
        </p:spPr>
        <p:txBody>
          <a:bodyPr/>
          <a:lstStyle/>
          <a:p>
            <a:pPr>
              <a:defRPr/>
            </a:pPr>
            <a:r>
              <a:rPr lang="zh-CN" altLang="en-US" sz="3600" dirty="0"/>
              <a:t>例</a:t>
            </a:r>
            <a:r>
              <a:rPr lang="en-US" altLang="zh-CN" sz="3600" dirty="0"/>
              <a:t>-2</a:t>
            </a:r>
            <a:r>
              <a:rPr lang="zh-CN" altLang="en-US" sz="3600" dirty="0"/>
              <a:t>：递归求阶乘</a:t>
            </a:r>
            <a:endParaRPr lang="zh-CN" altLang="en-US" sz="3600" dirty="0"/>
          </a:p>
        </p:txBody>
      </p:sp>
      <p:sp>
        <p:nvSpPr>
          <p:cNvPr id="20483" name="内容占位符 2"/>
          <p:cNvSpPr>
            <a:spLocks noGrp="1"/>
          </p:cNvSpPr>
          <p:nvPr>
            <p:ph idx="1"/>
          </p:nvPr>
        </p:nvSpPr>
        <p:spPr>
          <a:xfrm>
            <a:off x="323850" y="1524000"/>
            <a:ext cx="8362950" cy="5073650"/>
          </a:xfrm>
        </p:spPr>
        <p:txBody>
          <a:bodyPr/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Int main() {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	System.out.println ( Factorial (10) );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spcAft>
                <a:spcPts val="1200"/>
              </a:spcAft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}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int Factorial (int num) {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        int ret;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        if (num &lt; 1) {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            ret= 1 ;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        } else {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            ret = num * Factorial (num-1);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	    }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        return ret;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latin typeface="Calibri" panose="020F0502020204030204" pitchFamily="34" charset="0"/>
              </a:rPr>
              <a:t> }</a:t>
            </a:r>
            <a:endParaRPr lang="en-US" altLang="zh-CN" sz="2400">
              <a:latin typeface="Calibri" panose="020F0502020204030204" pitchFamily="34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85"/>
    </mc:Choice>
    <mc:Fallback>
      <p:transition spd="slow" advTm="12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4450"/>
            <a:ext cx="8229600" cy="1368425"/>
          </a:xfrm>
        </p:spPr>
        <p:txBody>
          <a:bodyPr/>
          <a:lstStyle/>
          <a:p>
            <a:pPr>
              <a:defRPr/>
            </a:pPr>
            <a:r>
              <a:rPr lang="zh-CN" altLang="en-US" sz="3600" dirty="0"/>
              <a:t>例</a:t>
            </a:r>
            <a:r>
              <a:rPr lang="en-US" altLang="zh-CN" sz="3600" dirty="0"/>
              <a:t>-2</a:t>
            </a:r>
            <a:r>
              <a:rPr lang="zh-CN" altLang="en-US" sz="3600" dirty="0"/>
              <a:t>：递归求阶乘</a:t>
            </a:r>
            <a:endParaRPr lang="zh-CN" altLang="en-US" sz="3600" dirty="0"/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457200" y="1268413"/>
            <a:ext cx="8686800" cy="504825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37931725" indent="-37474525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0   MAIN </a:t>
            </a:r>
            <a:endParaRPr lang="en-US" altLang="zh-CN" sz="2000" dirty="0"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1	PRINT CALL Factorial ( 10 ) </a:t>
            </a:r>
            <a:endParaRPr lang="en-US" altLang="zh-CN" sz="2000" dirty="0"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2   END</a:t>
            </a:r>
            <a:endParaRPr lang="en-US" altLang="zh-CN" sz="2000" dirty="0"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3</a:t>
            </a:r>
            <a:endParaRPr lang="en-US" altLang="zh-CN" sz="2000" dirty="0"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4   Factorial [ 1 ]				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// TEMP 0 stores </a:t>
            </a:r>
            <a:r>
              <a:rPr lang="en-US" altLang="zh-CN" sz="2000" dirty="0" err="1">
                <a:solidFill>
                  <a:srgbClr val="0000FF"/>
                </a:solidFill>
                <a:latin typeface="+mn-lt"/>
              </a:rPr>
              <a:t>num</a:t>
            </a:r>
            <a:endParaRPr lang="en-US" altLang="zh-CN" sz="2000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5     BEGIN</a:t>
            </a:r>
            <a:endParaRPr lang="en-US" altLang="zh-CN" sz="2000" dirty="0"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6	CJUMP LT TEMP 0 1 L1 		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// if ( num &gt;= 1 ) </a:t>
            </a:r>
            <a:r>
              <a:rPr lang="en-US" altLang="zh-CN" sz="2000" dirty="0" err="1">
                <a:solidFill>
                  <a:srgbClr val="0000FF"/>
                </a:solidFill>
                <a:latin typeface="+mn-lt"/>
              </a:rPr>
              <a:t>goto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 L1</a:t>
            </a:r>
            <a:endParaRPr lang="en-US" altLang="zh-CN" sz="2000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7	MOVE TEMP 20 1			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// ret = 1</a:t>
            </a:r>
            <a:endParaRPr lang="en-US" altLang="zh-CN" sz="2000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8	JUMP L2				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// </a:t>
            </a:r>
            <a:r>
              <a:rPr lang="en-US" altLang="zh-CN" sz="2000" dirty="0" err="1">
                <a:solidFill>
                  <a:srgbClr val="0000FF"/>
                </a:solidFill>
                <a:latin typeface="+mn-lt"/>
              </a:rPr>
              <a:t>goto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 L2</a:t>
            </a:r>
            <a:endParaRPr lang="en-US" altLang="zh-CN" sz="2000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9    L1	MOVE TEMP 20 TIMES TEMP 0	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// L1: ret=</a:t>
            </a:r>
            <a:r>
              <a:rPr lang="en-US" altLang="zh-CN" sz="2000" dirty="0" err="1">
                <a:solidFill>
                  <a:srgbClr val="0000FF"/>
                </a:solidFill>
                <a:latin typeface="+mn-lt"/>
              </a:rPr>
              <a:t>num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*Factorial (num-1)</a:t>
            </a:r>
            <a:endParaRPr lang="en-US" altLang="zh-CN" sz="2000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10	CALL Factorial ( MINUS TEMP 0 1 )</a:t>
            </a:r>
            <a:endParaRPr lang="en-US" altLang="zh-CN" sz="2000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11  L2	NOOP				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// L2:</a:t>
            </a:r>
            <a:endParaRPr lang="en-US" altLang="zh-CN" sz="2000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12  RETURN TEMP 20			</a:t>
            </a:r>
            <a:r>
              <a:rPr lang="en-US" altLang="zh-CN" sz="2000" dirty="0">
                <a:solidFill>
                  <a:srgbClr val="0000FF"/>
                </a:solidFill>
                <a:latin typeface="+mn-lt"/>
              </a:rPr>
              <a:t>// return ret</a:t>
            </a:r>
            <a:endParaRPr lang="en-US" altLang="zh-CN" sz="2000" dirty="0">
              <a:solidFill>
                <a:srgbClr val="0000FF"/>
              </a:solidFill>
              <a:latin typeface="+mn-lt"/>
            </a:endParaRPr>
          </a:p>
          <a:p>
            <a:pPr eaLnBrk="1" hangingPunct="1">
              <a:lnSpc>
                <a:spcPct val="115000"/>
              </a:lnSpc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+mn-lt"/>
              </a:rPr>
              <a:t>13  END</a:t>
            </a:r>
            <a:endParaRPr lang="en-US" altLang="zh-CN" sz="2000" dirty="0">
              <a:latin typeface="+mn-lt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964"/>
    </mc:Choice>
    <mc:Fallback>
      <p:transition spd="slow" advTm="93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3"/>
          <p:cNvSpPr>
            <a:spLocks noChangeArrowheads="1"/>
          </p:cNvSpPr>
          <p:nvPr/>
        </p:nvSpPr>
        <p:spPr bwMode="auto">
          <a:xfrm>
            <a:off x="900113" y="2997200"/>
            <a:ext cx="7843837" cy="1870075"/>
          </a:xfrm>
          <a:prstGeom prst="flowChartAlternateProcess">
            <a:avLst/>
          </a:prstGeom>
          <a:solidFill>
            <a:srgbClr val="99CCFF"/>
          </a:solidFill>
          <a:ln w="381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CN" sz="240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5" name="AutoShape 7"/>
          <p:cNvSpPr>
            <a:spLocks noChangeArrowheads="1"/>
          </p:cNvSpPr>
          <p:nvPr/>
        </p:nvSpPr>
        <p:spPr bwMode="auto">
          <a:xfrm>
            <a:off x="1020763" y="3213100"/>
            <a:ext cx="696912" cy="1082675"/>
          </a:xfrm>
          <a:prstGeom prst="flowChartAlternateProcess">
            <a:avLst/>
          </a:prstGeom>
          <a:solidFill>
            <a:schemeClr val="bg1"/>
          </a:solidFill>
          <a:ln w="38100" cmpd="sng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zh-CN" altLang="en-US" b="1" dirty="0">
                <a:latin typeface="+mn-lt"/>
                <a:ea typeface="仿宋" panose="02010609060101010101" pitchFamily="49" charset="-122"/>
              </a:rPr>
              <a:t>词法</a:t>
            </a:r>
            <a:endParaRPr lang="en-US" altLang="zh-CN" b="1" dirty="0">
              <a:latin typeface="+mn-lt"/>
              <a:ea typeface="仿宋" panose="02010609060101010101" pitchFamily="49" charset="-122"/>
            </a:endParaRPr>
          </a:p>
          <a:p>
            <a:pPr algn="ctr">
              <a:defRPr/>
            </a:pPr>
            <a:r>
              <a:rPr lang="zh-CN" altLang="en-US" b="1" dirty="0">
                <a:latin typeface="+mn-lt"/>
                <a:ea typeface="仿宋" panose="02010609060101010101" pitchFamily="49" charset="-122"/>
              </a:rPr>
              <a:t>语法</a:t>
            </a:r>
            <a:endParaRPr lang="en-US" altLang="zh-CN" b="1" dirty="0">
              <a:latin typeface="+mn-lt"/>
              <a:ea typeface="仿宋" panose="02010609060101010101" pitchFamily="49" charset="-122"/>
            </a:endParaRPr>
          </a:p>
          <a:p>
            <a:pPr algn="ctr">
              <a:defRPr/>
            </a:pPr>
            <a:r>
              <a:rPr lang="zh-CN" altLang="en-US" b="1" dirty="0">
                <a:latin typeface="+mn-lt"/>
                <a:ea typeface="仿宋" panose="02010609060101010101" pitchFamily="49" charset="-122"/>
              </a:rPr>
              <a:t>分析</a:t>
            </a:r>
            <a:endParaRPr lang="en-US" altLang="zh-CN" b="1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6" name="AutoShape 9"/>
          <p:cNvSpPr>
            <a:spLocks noChangeArrowheads="1"/>
          </p:cNvSpPr>
          <p:nvPr/>
        </p:nvSpPr>
        <p:spPr bwMode="auto">
          <a:xfrm>
            <a:off x="1979613" y="3141663"/>
            <a:ext cx="863600" cy="1079500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600" b="1">
                <a:latin typeface="+mn-lt"/>
                <a:ea typeface="仿宋" panose="02010609060101010101" pitchFamily="49" charset="-122"/>
              </a:rPr>
              <a:t>类型</a:t>
            </a:r>
            <a:endParaRPr lang="en-US" altLang="zh-CN" sz="2600" b="1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600" b="1">
                <a:latin typeface="+mn-lt"/>
                <a:ea typeface="仿宋" panose="02010609060101010101" pitchFamily="49" charset="-122"/>
              </a:rPr>
              <a:t>检查</a:t>
            </a:r>
            <a:endParaRPr lang="en-US" altLang="zh-CN" sz="2600" b="1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7" name="AutoShape 10"/>
          <p:cNvSpPr>
            <a:spLocks noChangeArrowheads="1"/>
          </p:cNvSpPr>
          <p:nvPr/>
        </p:nvSpPr>
        <p:spPr bwMode="auto">
          <a:xfrm>
            <a:off x="3348038" y="3141663"/>
            <a:ext cx="863600" cy="1152525"/>
          </a:xfrm>
          <a:prstGeom prst="flowChartAlternateProcess">
            <a:avLst/>
          </a:prstGeom>
          <a:solidFill>
            <a:srgbClr val="FFFF00"/>
          </a:solidFill>
          <a:ln w="28575">
            <a:solidFill>
              <a:srgbClr val="FF0000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4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Piglet</a:t>
            </a:r>
            <a:endParaRPr lang="en-US" altLang="zh-CN" sz="24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代码</a:t>
            </a:r>
            <a:endParaRPr lang="en-US" altLang="zh-CN" sz="24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生成</a:t>
            </a:r>
            <a:endParaRPr lang="en-US" altLang="zh-CN" sz="24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8" name="AutoShape 11"/>
          <p:cNvSpPr>
            <a:spLocks noChangeArrowheads="1"/>
          </p:cNvSpPr>
          <p:nvPr/>
        </p:nvSpPr>
        <p:spPr bwMode="auto">
          <a:xfrm>
            <a:off x="7524750" y="3070225"/>
            <a:ext cx="863600" cy="1270000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400" b="1">
                <a:latin typeface="+mn-lt"/>
                <a:ea typeface="仿宋" panose="02010609060101010101" pitchFamily="49" charset="-122"/>
              </a:rPr>
              <a:t>MIPS</a:t>
            </a:r>
            <a:endParaRPr lang="en-US" altLang="zh-CN" sz="2400" b="1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400" b="1">
                <a:latin typeface="+mn-lt"/>
                <a:ea typeface="仿宋" panose="02010609060101010101" pitchFamily="49" charset="-122"/>
              </a:rPr>
              <a:t>代码</a:t>
            </a:r>
            <a:endParaRPr lang="en-US" altLang="zh-CN" sz="2400" b="1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400" b="1">
                <a:latin typeface="+mn-lt"/>
                <a:ea typeface="仿宋" panose="02010609060101010101" pitchFamily="49" charset="-122"/>
              </a:rPr>
              <a:t>生成</a:t>
            </a:r>
            <a:endParaRPr lang="en-US" altLang="zh-CN" sz="2400" b="1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9" name="Text Box 15"/>
          <p:cNvSpPr txBox="1">
            <a:spLocks noChangeArrowheads="1"/>
          </p:cNvSpPr>
          <p:nvPr/>
        </p:nvSpPr>
        <p:spPr bwMode="auto">
          <a:xfrm>
            <a:off x="755650" y="549275"/>
            <a:ext cx="1223963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800" b="1" dirty="0" err="1">
                <a:latin typeface="+mn-lt"/>
                <a:ea typeface="仿宋" panose="02010609060101010101" pitchFamily="49" charset="-122"/>
              </a:rPr>
              <a:t>MiniJava</a:t>
            </a:r>
            <a:r>
              <a:rPr lang="en-US" altLang="zh-CN" sz="1800" b="1" dirty="0">
                <a:latin typeface="+mn-lt"/>
                <a:ea typeface="仿宋" panose="02010609060101010101" pitchFamily="49" charset="-122"/>
              </a:rPr>
              <a:t> </a:t>
            </a:r>
            <a:r>
              <a:rPr lang="en-US" altLang="zh-CN" sz="1800" b="1" dirty="0" err="1">
                <a:latin typeface="+mn-lt"/>
                <a:ea typeface="仿宋" panose="02010609060101010101" pitchFamily="49" charset="-122"/>
              </a:rPr>
              <a:t>Grammer</a:t>
            </a:r>
            <a:endParaRPr lang="en-US" altLang="zh-CN" sz="1800" b="1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0" name="Line 22"/>
          <p:cNvSpPr>
            <a:spLocks noChangeShapeType="1"/>
          </p:cNvSpPr>
          <p:nvPr/>
        </p:nvSpPr>
        <p:spPr bwMode="auto">
          <a:xfrm flipV="1">
            <a:off x="8027988" y="4943475"/>
            <a:ext cx="0" cy="430213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1" name="Line 28"/>
          <p:cNvSpPr>
            <a:spLocks noChangeShapeType="1"/>
          </p:cNvSpPr>
          <p:nvPr/>
        </p:nvSpPr>
        <p:spPr bwMode="auto">
          <a:xfrm flipV="1">
            <a:off x="3781425" y="49418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2" name="AutoShape 29"/>
          <p:cNvSpPr>
            <a:spLocks noChangeArrowheads="1"/>
          </p:cNvSpPr>
          <p:nvPr/>
        </p:nvSpPr>
        <p:spPr bwMode="auto">
          <a:xfrm>
            <a:off x="3205163" y="5229225"/>
            <a:ext cx="1150937" cy="865188"/>
          </a:xfrm>
          <a:prstGeom prst="cube">
            <a:avLst>
              <a:gd name="adj" fmla="val 25319"/>
            </a:avLst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Piglet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解释器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3" name="AutoShape 30"/>
          <p:cNvSpPr>
            <a:spLocks noChangeArrowheads="1"/>
          </p:cNvSpPr>
          <p:nvPr/>
        </p:nvSpPr>
        <p:spPr bwMode="auto">
          <a:xfrm>
            <a:off x="7453313" y="5157788"/>
            <a:ext cx="1223962" cy="1000125"/>
          </a:xfrm>
          <a:prstGeom prst="cube">
            <a:avLst>
              <a:gd name="adj" fmla="val 34181"/>
            </a:avLst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5" name="Text Box 37"/>
          <p:cNvSpPr txBox="1">
            <a:spLocks noChangeArrowheads="1"/>
          </p:cNvSpPr>
          <p:nvPr/>
        </p:nvSpPr>
        <p:spPr bwMode="auto">
          <a:xfrm>
            <a:off x="3262313" y="1700213"/>
            <a:ext cx="1093787" cy="6477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800" b="1">
                <a:latin typeface="+mn-lt"/>
                <a:ea typeface="仿宋" panose="02010609060101010101" pitchFamily="49" charset="-122"/>
              </a:rPr>
              <a:t>Piglet </a:t>
            </a:r>
            <a:endParaRPr lang="en-US" altLang="zh-CN" sz="1800" b="1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800" b="1">
                <a:latin typeface="+mn-lt"/>
                <a:ea typeface="仿宋" panose="02010609060101010101" pitchFamily="49" charset="-122"/>
              </a:rPr>
              <a:t>Grammar</a:t>
            </a:r>
            <a:endParaRPr lang="en-US" altLang="zh-CN" sz="1800" b="1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6" name="Text Box 38"/>
          <p:cNvSpPr txBox="1">
            <a:spLocks noChangeArrowheads="1"/>
          </p:cNvSpPr>
          <p:nvPr/>
        </p:nvSpPr>
        <p:spPr bwMode="auto">
          <a:xfrm>
            <a:off x="7308850" y="1484313"/>
            <a:ext cx="1400175" cy="1016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MIPS 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Instruction 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Spec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7" name="Line 39"/>
          <p:cNvSpPr>
            <a:spLocks noChangeShapeType="1"/>
          </p:cNvSpPr>
          <p:nvPr/>
        </p:nvSpPr>
        <p:spPr bwMode="auto">
          <a:xfrm flipV="1">
            <a:off x="5148263" y="2349500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8" name="Line 40"/>
          <p:cNvSpPr>
            <a:spLocks noChangeShapeType="1"/>
          </p:cNvSpPr>
          <p:nvPr/>
        </p:nvSpPr>
        <p:spPr bwMode="auto">
          <a:xfrm flipV="1">
            <a:off x="3779838" y="2349500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9" name="Rectangle 43"/>
          <p:cNvSpPr>
            <a:spLocks noChangeArrowheads="1"/>
          </p:cNvSpPr>
          <p:nvPr/>
        </p:nvSpPr>
        <p:spPr bwMode="auto">
          <a:xfrm>
            <a:off x="1042988" y="4437063"/>
            <a:ext cx="865187" cy="36036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dash"/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1800">
                <a:latin typeface="+mn-lt"/>
                <a:ea typeface="仿宋" panose="02010609060101010101" pitchFamily="49" charset="-122"/>
              </a:rPr>
              <a:t>语法树</a:t>
            </a:r>
            <a:endParaRPr lang="en-US" altLang="zh-CN" sz="180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0" name="AutoShape 44"/>
          <p:cNvSpPr>
            <a:spLocks noChangeArrowheads="1"/>
          </p:cNvSpPr>
          <p:nvPr/>
        </p:nvSpPr>
        <p:spPr bwMode="auto">
          <a:xfrm>
            <a:off x="684213" y="3716338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CN" sz="240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1" name="AutoShape 46"/>
          <p:cNvSpPr>
            <a:spLocks noChangeArrowheads="1"/>
          </p:cNvSpPr>
          <p:nvPr/>
        </p:nvSpPr>
        <p:spPr bwMode="auto">
          <a:xfrm>
            <a:off x="4284663" y="3573463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CN" sz="240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2" name="AutoShape 48"/>
          <p:cNvSpPr>
            <a:spLocks noChangeArrowheads="1"/>
          </p:cNvSpPr>
          <p:nvPr/>
        </p:nvSpPr>
        <p:spPr bwMode="auto">
          <a:xfrm>
            <a:off x="466725" y="1557338"/>
            <a:ext cx="1657350" cy="1079500"/>
          </a:xfrm>
          <a:prstGeom prst="cube">
            <a:avLst>
              <a:gd name="adj" fmla="val 38528"/>
            </a:avLst>
          </a:prstGeom>
          <a:solidFill>
            <a:schemeClr val="tx1"/>
          </a:solidFill>
          <a:ln w="9525">
            <a:solidFill>
              <a:schemeClr val="bg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b="1" dirty="0" err="1">
                <a:solidFill>
                  <a:schemeClr val="bg1"/>
                </a:solidFill>
                <a:latin typeface="+mn-lt"/>
                <a:ea typeface="仿宋" panose="02010609060101010101" pitchFamily="49" charset="-122"/>
              </a:rPr>
              <a:t>JavaCC</a:t>
            </a:r>
            <a:endParaRPr lang="en-US" altLang="zh-CN" sz="2000" b="1" dirty="0">
              <a:solidFill>
                <a:schemeClr val="bg1"/>
              </a:solidFill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b="1" dirty="0">
                <a:solidFill>
                  <a:schemeClr val="bg1"/>
                </a:solidFill>
                <a:latin typeface="+mn-lt"/>
                <a:ea typeface="仿宋" panose="02010609060101010101" pitchFamily="49" charset="-122"/>
              </a:rPr>
              <a:t>(</a:t>
            </a:r>
            <a:r>
              <a:rPr lang="en-US" altLang="zh-CN" sz="2000" b="1" dirty="0" err="1">
                <a:solidFill>
                  <a:schemeClr val="bg1"/>
                </a:solidFill>
                <a:latin typeface="+mn-lt"/>
                <a:ea typeface="仿宋" panose="02010609060101010101" pitchFamily="49" charset="-122"/>
              </a:rPr>
              <a:t>JJTree</a:t>
            </a:r>
            <a:r>
              <a:rPr lang="en-US" altLang="zh-CN" sz="2000" b="1" dirty="0">
                <a:solidFill>
                  <a:schemeClr val="bg1"/>
                </a:solidFill>
                <a:latin typeface="+mn-lt"/>
                <a:ea typeface="仿宋" panose="02010609060101010101" pitchFamily="49" charset="-122"/>
              </a:rPr>
              <a:t>)</a:t>
            </a:r>
            <a:endParaRPr lang="en-US" altLang="zh-CN" sz="2000" b="1" dirty="0">
              <a:solidFill>
                <a:schemeClr val="bg1"/>
              </a:solidFill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3" name="Line 52"/>
          <p:cNvSpPr>
            <a:spLocks noChangeShapeType="1"/>
          </p:cNvSpPr>
          <p:nvPr/>
        </p:nvSpPr>
        <p:spPr bwMode="auto">
          <a:xfrm flipH="1" flipV="1">
            <a:off x="1236663" y="2565400"/>
            <a:ext cx="1587" cy="719138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4" name="Text Box 54"/>
          <p:cNvSpPr txBox="1">
            <a:spLocks noChangeArrowheads="1"/>
          </p:cNvSpPr>
          <p:nvPr/>
        </p:nvSpPr>
        <p:spPr bwMode="auto">
          <a:xfrm>
            <a:off x="1476375" y="2565400"/>
            <a:ext cx="1200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000">
                <a:latin typeface="+mn-lt"/>
                <a:ea typeface="仿宋" panose="02010609060101010101" pitchFamily="49" charset="-122"/>
              </a:rPr>
              <a:t>自动生成</a:t>
            </a:r>
            <a:endParaRPr lang="en-US" altLang="zh-CN" sz="200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5" name="Line 55"/>
          <p:cNvSpPr>
            <a:spLocks noChangeShapeType="1"/>
          </p:cNvSpPr>
          <p:nvPr/>
        </p:nvSpPr>
        <p:spPr bwMode="auto">
          <a:xfrm>
            <a:off x="3132138" y="2997200"/>
            <a:ext cx="0" cy="1871663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6" name="AutoShape 56"/>
          <p:cNvSpPr>
            <a:spLocks noChangeArrowheads="1"/>
          </p:cNvSpPr>
          <p:nvPr/>
        </p:nvSpPr>
        <p:spPr bwMode="auto">
          <a:xfrm>
            <a:off x="2987675" y="3573463"/>
            <a:ext cx="287338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CN" sz="240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7" name="Rectangle 69"/>
          <p:cNvSpPr>
            <a:spLocks noChangeArrowheads="1"/>
          </p:cNvSpPr>
          <p:nvPr/>
        </p:nvSpPr>
        <p:spPr bwMode="auto">
          <a:xfrm>
            <a:off x="2051050" y="4437063"/>
            <a:ext cx="936625" cy="3762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1800" b="1">
                <a:latin typeface="+mn-lt"/>
                <a:ea typeface="仿宋" panose="02010609060101010101" pitchFamily="49" charset="-122"/>
              </a:rPr>
              <a:t>符号表</a:t>
            </a:r>
            <a:endParaRPr lang="en-US" altLang="zh-CN" sz="1800" b="1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8" name="Rectangle 70"/>
          <p:cNvSpPr>
            <a:spLocks noChangeArrowheads="1"/>
          </p:cNvSpPr>
          <p:nvPr/>
        </p:nvSpPr>
        <p:spPr bwMode="auto">
          <a:xfrm>
            <a:off x="3203575" y="4437063"/>
            <a:ext cx="1150938" cy="338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600" b="1">
                <a:latin typeface="+mn-lt"/>
                <a:ea typeface="仿宋" panose="02010609060101010101" pitchFamily="49" charset="-122"/>
              </a:rPr>
              <a:t>Piglet</a:t>
            </a:r>
            <a:r>
              <a:rPr lang="zh-CN" altLang="en-US" sz="1600" b="1">
                <a:latin typeface="+mn-lt"/>
                <a:ea typeface="仿宋" panose="02010609060101010101" pitchFamily="49" charset="-122"/>
              </a:rPr>
              <a:t>代码</a:t>
            </a:r>
            <a:endParaRPr lang="en-US" altLang="zh-CN" sz="1600" b="1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29" name="Text Box 71"/>
          <p:cNvSpPr txBox="1">
            <a:spLocks noChangeArrowheads="1"/>
          </p:cNvSpPr>
          <p:nvPr/>
        </p:nvSpPr>
        <p:spPr bwMode="auto">
          <a:xfrm>
            <a:off x="4603750" y="1700213"/>
            <a:ext cx="1120775" cy="6477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800" b="1" dirty="0" err="1">
                <a:latin typeface="+mn-lt"/>
                <a:ea typeface="仿宋" panose="02010609060101010101" pitchFamily="49" charset="-122"/>
              </a:rPr>
              <a:t>SPiglet</a:t>
            </a:r>
            <a:r>
              <a:rPr lang="en-US" altLang="zh-CN" sz="1800" b="1" dirty="0">
                <a:latin typeface="+mn-lt"/>
                <a:ea typeface="仿宋" panose="02010609060101010101" pitchFamily="49" charset="-122"/>
              </a:rPr>
              <a:t> </a:t>
            </a:r>
            <a:endParaRPr lang="en-US" altLang="zh-CN" sz="18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800" b="1" dirty="0">
                <a:latin typeface="+mn-lt"/>
                <a:ea typeface="仿宋" panose="02010609060101010101" pitchFamily="49" charset="-122"/>
              </a:rPr>
              <a:t>Grammar</a:t>
            </a:r>
            <a:endParaRPr lang="en-US" altLang="zh-CN" sz="1800" b="1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0" name="AutoShape 72"/>
          <p:cNvSpPr>
            <a:spLocks noChangeArrowheads="1"/>
          </p:cNvSpPr>
          <p:nvPr/>
        </p:nvSpPr>
        <p:spPr bwMode="auto">
          <a:xfrm>
            <a:off x="4645025" y="3141663"/>
            <a:ext cx="1006475" cy="1152525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400" b="1">
                <a:latin typeface="+mn-lt"/>
                <a:ea typeface="仿宋" panose="02010609060101010101" pitchFamily="49" charset="-122"/>
              </a:rPr>
              <a:t>SPiglet</a:t>
            </a:r>
            <a:endParaRPr lang="en-US" altLang="zh-CN" sz="2400" b="1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400" b="1">
                <a:latin typeface="+mn-lt"/>
                <a:ea typeface="仿宋" panose="02010609060101010101" pitchFamily="49" charset="-122"/>
              </a:rPr>
              <a:t>代码</a:t>
            </a:r>
            <a:endParaRPr lang="en-US" altLang="zh-CN" sz="2400" b="1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400" b="1">
                <a:latin typeface="+mn-lt"/>
                <a:ea typeface="仿宋" panose="02010609060101010101" pitchFamily="49" charset="-122"/>
              </a:rPr>
              <a:t>生成</a:t>
            </a:r>
            <a:endParaRPr lang="en-US" altLang="zh-CN" sz="2400" b="1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1" name="Line 73"/>
          <p:cNvSpPr>
            <a:spLocks noChangeShapeType="1"/>
          </p:cNvSpPr>
          <p:nvPr/>
        </p:nvSpPr>
        <p:spPr bwMode="auto">
          <a:xfrm>
            <a:off x="1403350" y="1196975"/>
            <a:ext cx="0" cy="5048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2" name="Rectangle 74"/>
          <p:cNvSpPr>
            <a:spLocks noChangeArrowheads="1"/>
          </p:cNvSpPr>
          <p:nvPr/>
        </p:nvSpPr>
        <p:spPr bwMode="auto">
          <a:xfrm>
            <a:off x="4500563" y="4437063"/>
            <a:ext cx="1223962" cy="338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600" b="1">
                <a:latin typeface="+mn-lt"/>
                <a:ea typeface="仿宋" panose="02010609060101010101" pitchFamily="49" charset="-122"/>
              </a:rPr>
              <a:t>SPiglet</a:t>
            </a:r>
            <a:r>
              <a:rPr lang="zh-CN" altLang="en-US" sz="1600" b="1">
                <a:latin typeface="+mn-lt"/>
                <a:ea typeface="仿宋" panose="02010609060101010101" pitchFamily="49" charset="-122"/>
              </a:rPr>
              <a:t>代码</a:t>
            </a:r>
            <a:endParaRPr lang="en-US" altLang="zh-CN" sz="1600" b="1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3" name="AutoShape 75"/>
          <p:cNvSpPr>
            <a:spLocks noChangeArrowheads="1"/>
          </p:cNvSpPr>
          <p:nvPr/>
        </p:nvSpPr>
        <p:spPr bwMode="auto">
          <a:xfrm>
            <a:off x="6084888" y="3141663"/>
            <a:ext cx="1006475" cy="1152525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400" b="1" dirty="0">
                <a:latin typeface="+mn-lt"/>
                <a:ea typeface="仿宋" panose="02010609060101010101" pitchFamily="49" charset="-122"/>
              </a:rPr>
              <a:t>Kanga</a:t>
            </a:r>
            <a:endParaRPr lang="en-US" altLang="zh-CN" sz="24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400" b="1" dirty="0">
                <a:latin typeface="+mn-lt"/>
                <a:ea typeface="仿宋" panose="02010609060101010101" pitchFamily="49" charset="-122"/>
              </a:rPr>
              <a:t>代码</a:t>
            </a:r>
            <a:endParaRPr lang="en-US" altLang="zh-CN" sz="24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400" b="1" dirty="0">
                <a:latin typeface="+mn-lt"/>
                <a:ea typeface="仿宋" panose="02010609060101010101" pitchFamily="49" charset="-122"/>
              </a:rPr>
              <a:t>生成</a:t>
            </a:r>
            <a:endParaRPr lang="en-US" altLang="zh-CN" sz="2400" b="1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4" name="Line 77"/>
          <p:cNvSpPr>
            <a:spLocks noChangeShapeType="1"/>
          </p:cNvSpPr>
          <p:nvPr/>
        </p:nvSpPr>
        <p:spPr bwMode="auto">
          <a:xfrm>
            <a:off x="4427538" y="2997200"/>
            <a:ext cx="0" cy="1871663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5" name="Line 78"/>
          <p:cNvSpPr>
            <a:spLocks noChangeShapeType="1"/>
          </p:cNvSpPr>
          <p:nvPr/>
        </p:nvSpPr>
        <p:spPr bwMode="auto">
          <a:xfrm>
            <a:off x="5867400" y="2997200"/>
            <a:ext cx="0" cy="1871663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6" name="Line 79"/>
          <p:cNvSpPr>
            <a:spLocks noChangeShapeType="1"/>
          </p:cNvSpPr>
          <p:nvPr/>
        </p:nvSpPr>
        <p:spPr bwMode="auto">
          <a:xfrm>
            <a:off x="7308850" y="2997200"/>
            <a:ext cx="0" cy="1871663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7" name="AutoShape 80"/>
          <p:cNvSpPr>
            <a:spLocks noChangeArrowheads="1"/>
          </p:cNvSpPr>
          <p:nvPr/>
        </p:nvSpPr>
        <p:spPr bwMode="auto">
          <a:xfrm>
            <a:off x="5724525" y="3573463"/>
            <a:ext cx="287338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CN" sz="240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8" name="AutoShape 81"/>
          <p:cNvSpPr>
            <a:spLocks noChangeArrowheads="1"/>
          </p:cNvSpPr>
          <p:nvPr/>
        </p:nvSpPr>
        <p:spPr bwMode="auto">
          <a:xfrm>
            <a:off x="7164388" y="3573463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CN" sz="240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39" name="AutoShape 82"/>
          <p:cNvSpPr>
            <a:spLocks noChangeArrowheads="1"/>
          </p:cNvSpPr>
          <p:nvPr/>
        </p:nvSpPr>
        <p:spPr bwMode="auto">
          <a:xfrm>
            <a:off x="4573588" y="5229225"/>
            <a:ext cx="1150937" cy="865188"/>
          </a:xfrm>
          <a:prstGeom prst="cube">
            <a:avLst>
              <a:gd name="adj" fmla="val 25319"/>
            </a:avLst>
          </a:prstGeom>
          <a:solidFill>
            <a:schemeClr val="bg1">
              <a:lumMod val="65000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b="1" dirty="0" err="1">
                <a:latin typeface="+mn-lt"/>
                <a:ea typeface="仿宋" panose="02010609060101010101" pitchFamily="49" charset="-122"/>
              </a:rPr>
              <a:t>SPiglet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解释器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40" name="AutoShape 83"/>
          <p:cNvSpPr>
            <a:spLocks noChangeArrowheads="1"/>
          </p:cNvSpPr>
          <p:nvPr/>
        </p:nvSpPr>
        <p:spPr bwMode="auto">
          <a:xfrm>
            <a:off x="6011863" y="5229225"/>
            <a:ext cx="1150937" cy="865188"/>
          </a:xfrm>
          <a:prstGeom prst="cube">
            <a:avLst>
              <a:gd name="adj" fmla="val 25319"/>
            </a:avLst>
          </a:prstGeom>
          <a:solidFill>
            <a:schemeClr val="tx1">
              <a:lumMod val="65000"/>
              <a:lumOff val="35000"/>
            </a:schemeClr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Kanga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解释器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41" name="Line 84"/>
          <p:cNvSpPr>
            <a:spLocks noChangeShapeType="1"/>
          </p:cNvSpPr>
          <p:nvPr/>
        </p:nvSpPr>
        <p:spPr bwMode="auto">
          <a:xfrm flipV="1">
            <a:off x="5148263" y="49418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42" name="Rectangle 85"/>
          <p:cNvSpPr>
            <a:spLocks noChangeArrowheads="1"/>
          </p:cNvSpPr>
          <p:nvPr/>
        </p:nvSpPr>
        <p:spPr bwMode="auto">
          <a:xfrm>
            <a:off x="6011863" y="4437063"/>
            <a:ext cx="1223962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600" b="1">
                <a:latin typeface="+mn-lt"/>
                <a:ea typeface="仿宋" panose="02010609060101010101" pitchFamily="49" charset="-122"/>
              </a:rPr>
              <a:t>Kanga</a:t>
            </a:r>
            <a:r>
              <a:rPr lang="zh-CN" altLang="en-US" sz="1600" b="1">
                <a:latin typeface="+mn-lt"/>
                <a:ea typeface="仿宋" panose="02010609060101010101" pitchFamily="49" charset="-122"/>
              </a:rPr>
              <a:t>代码</a:t>
            </a:r>
            <a:endParaRPr lang="en-US" altLang="zh-CN" sz="1600" b="1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43" name="Rectangle 86"/>
          <p:cNvSpPr>
            <a:spLocks noChangeArrowheads="1"/>
          </p:cNvSpPr>
          <p:nvPr/>
        </p:nvSpPr>
        <p:spPr bwMode="auto">
          <a:xfrm>
            <a:off x="7380288" y="4437063"/>
            <a:ext cx="1223962" cy="3381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600" b="1">
                <a:latin typeface="+mn-lt"/>
                <a:ea typeface="仿宋" panose="02010609060101010101" pitchFamily="49" charset="-122"/>
              </a:rPr>
              <a:t>Mips </a:t>
            </a:r>
            <a:r>
              <a:rPr lang="zh-CN" altLang="en-US" sz="1600" b="1">
                <a:latin typeface="+mn-lt"/>
                <a:ea typeface="仿宋" panose="02010609060101010101" pitchFamily="49" charset="-122"/>
              </a:rPr>
              <a:t>代码</a:t>
            </a:r>
            <a:endParaRPr lang="en-US" altLang="zh-CN" sz="1600" b="1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44" name="Line 87"/>
          <p:cNvSpPr>
            <a:spLocks noChangeShapeType="1"/>
          </p:cNvSpPr>
          <p:nvPr/>
        </p:nvSpPr>
        <p:spPr bwMode="auto">
          <a:xfrm flipV="1">
            <a:off x="6586538" y="49418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45" name="Text Box 88"/>
          <p:cNvSpPr txBox="1">
            <a:spLocks noChangeArrowheads="1"/>
          </p:cNvSpPr>
          <p:nvPr/>
        </p:nvSpPr>
        <p:spPr bwMode="auto">
          <a:xfrm>
            <a:off x="6070600" y="1701800"/>
            <a:ext cx="1093788" cy="6461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800" b="1" dirty="0">
                <a:latin typeface="+mn-lt"/>
                <a:ea typeface="仿宋" panose="02010609060101010101" pitchFamily="49" charset="-122"/>
              </a:rPr>
              <a:t>Kanga </a:t>
            </a:r>
            <a:endParaRPr lang="en-US" altLang="zh-CN" sz="18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1800" b="1" dirty="0">
                <a:latin typeface="+mn-lt"/>
                <a:ea typeface="仿宋" panose="02010609060101010101" pitchFamily="49" charset="-122"/>
              </a:rPr>
              <a:t>Grammar</a:t>
            </a:r>
            <a:endParaRPr lang="en-US" altLang="zh-CN" sz="1800" b="1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46" name="Line 89"/>
          <p:cNvSpPr>
            <a:spLocks noChangeShapeType="1"/>
          </p:cNvSpPr>
          <p:nvPr/>
        </p:nvSpPr>
        <p:spPr bwMode="auto">
          <a:xfrm flipV="1">
            <a:off x="6588125" y="2349500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47" name="Line 90"/>
          <p:cNvSpPr>
            <a:spLocks noChangeShapeType="1"/>
          </p:cNvSpPr>
          <p:nvPr/>
        </p:nvSpPr>
        <p:spPr bwMode="auto">
          <a:xfrm flipV="1">
            <a:off x="7956550" y="2420938"/>
            <a:ext cx="0" cy="7191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>
              <a:defRPr/>
            </a:pPr>
            <a:endParaRPr lang="zh-CN" altLang="en-US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14" name="Rectangle 33"/>
          <p:cNvSpPr>
            <a:spLocks noChangeArrowheads="1"/>
          </p:cNvSpPr>
          <p:nvPr/>
        </p:nvSpPr>
        <p:spPr bwMode="auto">
          <a:xfrm>
            <a:off x="119063" y="3322638"/>
            <a:ext cx="600075" cy="11191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en-US" altLang="zh-CN" sz="1800" dirty="0">
              <a:solidFill>
                <a:schemeClr val="bg1"/>
              </a:solidFill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51" name="矩形 50"/>
          <p:cNvSpPr/>
          <p:nvPr/>
        </p:nvSpPr>
        <p:spPr>
          <a:xfrm rot="16200000">
            <a:off x="-419100" y="3549651"/>
            <a:ext cx="1703387" cy="64611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zh-CN" sz="1800" b="1" dirty="0" err="1">
                <a:latin typeface="+mn-lt"/>
                <a:ea typeface="仿宋" panose="02010609060101010101" pitchFamily="49" charset="-122"/>
              </a:rPr>
              <a:t>MiniJava</a:t>
            </a:r>
            <a:endParaRPr lang="en-US" altLang="zh-CN" sz="18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defRPr/>
            </a:pPr>
            <a:r>
              <a:rPr lang="zh-CN" altLang="en-US" sz="1800" b="1" dirty="0">
                <a:latin typeface="+mn-lt"/>
                <a:ea typeface="仿宋" panose="02010609060101010101" pitchFamily="49" charset="-122"/>
              </a:rPr>
              <a:t>源代码</a:t>
            </a:r>
            <a:endParaRPr lang="en-US" altLang="zh-CN" sz="1800" b="1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7380288" y="5511800"/>
            <a:ext cx="1076325" cy="64611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zh-CN" sz="1800" b="1" dirty="0">
                <a:solidFill>
                  <a:schemeClr val="bg1"/>
                </a:solidFill>
                <a:latin typeface="+mn-lt"/>
                <a:ea typeface="仿宋" panose="02010609060101010101" pitchFamily="49" charset="-122"/>
              </a:rPr>
              <a:t>MIPS</a:t>
            </a:r>
            <a:endParaRPr lang="en-US" altLang="zh-CN" sz="1800" b="1" dirty="0">
              <a:solidFill>
                <a:schemeClr val="bg1"/>
              </a:solidFill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defRPr/>
            </a:pPr>
            <a:r>
              <a:rPr lang="zh-CN" altLang="en-US" sz="1800" b="1" dirty="0">
                <a:solidFill>
                  <a:schemeClr val="bg1"/>
                </a:solidFill>
                <a:latin typeface="+mn-lt"/>
                <a:ea typeface="仿宋" panose="02010609060101010101" pitchFamily="49" charset="-122"/>
              </a:rPr>
              <a:t>模拟器</a:t>
            </a:r>
            <a:endParaRPr lang="zh-CN" altLang="en-US" sz="1800" dirty="0">
              <a:solidFill>
                <a:schemeClr val="bg1"/>
              </a:solidFill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3119438" y="981075"/>
            <a:ext cx="1338262" cy="55435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88"/>
    </mc:Choice>
    <mc:Fallback>
      <p:transition spd="slow" advTm="20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>
                <a:latin typeface="+mj-lt"/>
              </a:rPr>
              <a:t>Outline</a:t>
            </a:r>
            <a:endParaRPr lang="zh-CN" altLang="en-US" dirty="0">
              <a:latin typeface="+mj-lt"/>
            </a:endParaRPr>
          </a:p>
        </p:txBody>
      </p:sp>
      <p:sp>
        <p:nvSpPr>
          <p:cNvPr id="512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b="1">
                <a:latin typeface="Calibri" panose="020F0502020204030204" pitchFamily="34" charset="0"/>
              </a:rPr>
              <a:t>Piglet</a:t>
            </a:r>
            <a:r>
              <a:rPr lang="zh-CN" altLang="en-US" sz="2800" b="1">
                <a:latin typeface="Calibri" panose="020F0502020204030204" pitchFamily="34" charset="0"/>
              </a:rPr>
              <a:t>语言</a:t>
            </a:r>
            <a:endParaRPr lang="en-US" altLang="zh-CN" sz="2800" b="1">
              <a:latin typeface="Calibri" panose="020F0502020204030204" pitchFamily="34" charset="0"/>
            </a:endParaRPr>
          </a:p>
          <a:p>
            <a:r>
              <a:rPr lang="zh-CN" altLang="en-US" sz="2800"/>
              <a:t>主要步骤和框架</a:t>
            </a:r>
            <a:endParaRPr lang="en-US" altLang="zh-CN" sz="2800"/>
          </a:p>
          <a:p>
            <a:r>
              <a:rPr lang="zh-CN" altLang="en-US" sz="2800"/>
              <a:t>难点分析</a:t>
            </a:r>
            <a:endParaRPr lang="en-US" altLang="zh-CN" sz="2800"/>
          </a:p>
          <a:p>
            <a:r>
              <a:rPr lang="zh-CN" altLang="en-US" sz="2800"/>
              <a:t>作业要求</a:t>
            </a:r>
            <a:endParaRPr lang="en-US" altLang="zh-CN" sz="280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35"/>
    </mc:Choice>
    <mc:Fallback>
      <p:transition spd="slow" advTm="13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>
                <a:latin typeface="+mn-lt"/>
              </a:rPr>
              <a:t>Piglet</a:t>
            </a:r>
            <a:endParaRPr lang="zh-CN" altLang="en-US" dirty="0">
              <a:latin typeface="+mn-lt"/>
            </a:endParaRPr>
          </a:p>
        </p:txBody>
      </p:sp>
      <p:sp>
        <p:nvSpPr>
          <p:cNvPr id="6147" name="内容占位符 2"/>
          <p:cNvSpPr>
            <a:spLocks noGrp="1"/>
          </p:cNvSpPr>
          <p:nvPr>
            <p:ph idx="1"/>
          </p:nvPr>
        </p:nvSpPr>
        <p:spPr>
          <a:xfrm>
            <a:off x="457200" y="1528763"/>
            <a:ext cx="8229600" cy="168433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zh-CN" altLang="en-US" sz="2800" b="1">
                <a:latin typeface="Calibri" panose="020F0502020204030204" pitchFamily="34" charset="0"/>
              </a:rPr>
              <a:t>介于</a:t>
            </a:r>
            <a:r>
              <a:rPr lang="en-US" altLang="zh-CN" sz="2800" b="1">
                <a:latin typeface="Calibri" panose="020F0502020204030204" pitchFamily="34" charset="0"/>
              </a:rPr>
              <a:t>MiniJava</a:t>
            </a:r>
            <a:r>
              <a:rPr lang="zh-CN" altLang="en-US" sz="2800" b="1">
                <a:latin typeface="Calibri" panose="020F0502020204030204" pitchFamily="34" charset="0"/>
              </a:rPr>
              <a:t>和机器语言之间的一种中间语言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lvl="1">
              <a:spcAft>
                <a:spcPts val="600"/>
              </a:spcAft>
            </a:pPr>
            <a:r>
              <a:rPr lang="zh-CN" altLang="en-US" sz="2400"/>
              <a:t>面向过程的语言</a:t>
            </a:r>
            <a:r>
              <a:rPr lang="en-US" altLang="zh-CN" sz="2400"/>
              <a:t>(</a:t>
            </a:r>
            <a:r>
              <a:rPr lang="zh-CN" altLang="en-US" sz="2400"/>
              <a:t>没有类的概念）</a:t>
            </a:r>
            <a:endParaRPr lang="en-US" altLang="zh-CN" sz="2400"/>
          </a:p>
          <a:p>
            <a:pPr lvl="1">
              <a:spcAft>
                <a:spcPts val="600"/>
              </a:spcAft>
            </a:pPr>
            <a:r>
              <a:rPr lang="zh-CN" altLang="en-US" sz="2400"/>
              <a:t>采用后缀表达，操作符居前</a:t>
            </a:r>
            <a:endParaRPr lang="en-US" altLang="zh-CN" sz="2400"/>
          </a:p>
          <a:p>
            <a:pPr lvl="1">
              <a:spcAft>
                <a:spcPts val="600"/>
              </a:spcAft>
            </a:pPr>
            <a:r>
              <a:rPr lang="zh-CN" altLang="en-US" sz="2400"/>
              <a:t>允许复杂的复合表达式（不是严格的三地址码）</a:t>
            </a:r>
            <a:endParaRPr lang="en-US" altLang="zh-CN" sz="2400"/>
          </a:p>
          <a:p>
            <a:pPr lvl="1">
              <a:spcAft>
                <a:spcPts val="600"/>
              </a:spcAft>
            </a:pPr>
            <a:r>
              <a:rPr lang="zh-CN" altLang="en-US" sz="2400"/>
              <a:t>对临时变量的使用无限制</a:t>
            </a:r>
            <a:endParaRPr lang="en-US" altLang="zh-CN" sz="2400"/>
          </a:p>
          <a:p>
            <a:pPr lvl="2">
              <a:spcAft>
                <a:spcPts val="600"/>
              </a:spcAft>
            </a:pPr>
            <a:r>
              <a:rPr lang="zh-CN" altLang="en-US" sz="2000"/>
              <a:t>寄存器分配问题留待后续步骤解决</a:t>
            </a:r>
            <a:endParaRPr lang="en-US" altLang="zh-CN" sz="2000"/>
          </a:p>
          <a:p>
            <a:pPr lvl="1"/>
            <a:endParaRPr lang="zh-CN" altLang="en-US" sz="2400" b="1">
              <a:latin typeface="Calibri" panose="020F0502020204030204" pitchFamily="34" charset="0"/>
            </a:endParaRPr>
          </a:p>
        </p:txBody>
      </p:sp>
      <p:sp>
        <p:nvSpPr>
          <p:cNvPr id="4" name="内容占位符 2"/>
          <p:cNvSpPr txBox="1"/>
          <p:nvPr/>
        </p:nvSpPr>
        <p:spPr bwMode="auto">
          <a:xfrm>
            <a:off x="457200" y="4724400"/>
            <a:ext cx="8229600" cy="122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0" lang="zh-CN" altLang="en-US" sz="2800" b="1" dirty="0"/>
              <a:t>解释执行</a:t>
            </a:r>
            <a:endParaRPr kumimoji="0" lang="en-US" altLang="zh-CN" sz="2800" b="1" dirty="0"/>
          </a:p>
          <a:p>
            <a:pPr lvl="1">
              <a:defRPr/>
            </a:pPr>
            <a:r>
              <a:rPr kumimoji="0" lang="en-US" altLang="zh-CN" sz="2400" b="1" dirty="0" err="1">
                <a:latin typeface="+mn-lt"/>
              </a:rPr>
              <a:t>pgInterpretor</a:t>
            </a:r>
            <a:r>
              <a:rPr kumimoji="0" lang="en-US" altLang="zh-CN" sz="2400" b="1" dirty="0">
                <a:latin typeface="+mn-lt"/>
              </a:rPr>
              <a:t>, available at</a:t>
            </a:r>
            <a:endParaRPr kumimoji="0" lang="en-US" altLang="zh-CN" sz="2400" b="1" dirty="0">
              <a:latin typeface="+mn-lt"/>
            </a:endParaRPr>
          </a:p>
          <a:p>
            <a:pPr marL="457200" lvl="1" indent="0">
              <a:buFont typeface="Arial" panose="020B0604020202020204" pitchFamily="34" charset="0"/>
              <a:buNone/>
              <a:defRPr/>
            </a:pPr>
            <a:r>
              <a:rPr kumimoji="0" lang="en-US" altLang="zh-CN" sz="2400" b="1" i="1" dirty="0">
                <a:latin typeface="+mn-lt"/>
              </a:rPr>
              <a:t>http://compilers.cs.ucla.edu/cs132/setup.html</a:t>
            </a:r>
            <a:endParaRPr kumimoji="0" lang="zh-CN" altLang="en-US" sz="2400" b="1" i="1" dirty="0">
              <a:latin typeface="+mn-lt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256"/>
    </mc:Choice>
    <mc:Fallback>
      <p:transition spd="slow" advTm="612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76250"/>
            <a:ext cx="8229600" cy="936625"/>
          </a:xfrm>
        </p:spPr>
        <p:txBody>
          <a:bodyPr/>
          <a:lstStyle/>
          <a:p>
            <a:pPr>
              <a:defRPr/>
            </a:pPr>
            <a:r>
              <a:rPr lang="en-US" altLang="zh-CN" dirty="0">
                <a:latin typeface="+mn-lt"/>
              </a:rPr>
              <a:t>Piglet</a:t>
            </a:r>
            <a:r>
              <a:rPr lang="zh-CN" altLang="en-US" dirty="0">
                <a:latin typeface="+mn-lt"/>
              </a:rPr>
              <a:t>语法</a:t>
            </a:r>
            <a:endParaRPr lang="zh-CN" altLang="en-US" dirty="0">
              <a:latin typeface="+mn-lt"/>
            </a:endParaRPr>
          </a:p>
        </p:txBody>
      </p:sp>
      <p:sp>
        <p:nvSpPr>
          <p:cNvPr id="7171" name="内容占位符 2"/>
          <p:cNvSpPr>
            <a:spLocks noGrp="1"/>
          </p:cNvSpPr>
          <p:nvPr>
            <p:ph idx="1"/>
          </p:nvPr>
        </p:nvSpPr>
        <p:spPr>
          <a:xfrm>
            <a:off x="385763" y="1844675"/>
            <a:ext cx="8434387" cy="4464050"/>
          </a:xfrm>
        </p:spPr>
        <p:txBody>
          <a:bodyPr/>
          <a:lstStyle/>
          <a:p>
            <a:pPr eaLnBrk="1" hangingPunct="1">
              <a:spcBef>
                <a:spcPts val="600"/>
              </a:spcBef>
              <a:spcAft>
                <a:spcPts val="1200"/>
              </a:spcAft>
            </a:pPr>
            <a:r>
              <a:rPr lang="zh-CN" altLang="en-US" sz="2800" b="1">
                <a:latin typeface="Calibri" panose="020F0502020204030204" pitchFamily="34" charset="0"/>
              </a:rPr>
              <a:t>二元操作：加、减、乘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eaLnBrk="1" hangingPunct="1">
              <a:spcBef>
                <a:spcPts val="600"/>
              </a:spcBef>
              <a:spcAft>
                <a:spcPts val="1200"/>
              </a:spcAft>
            </a:pPr>
            <a:r>
              <a:rPr lang="zh-CN" altLang="en-US" sz="2800" b="1">
                <a:latin typeface="Calibri" panose="020F0502020204030204" pitchFamily="34" charset="0"/>
              </a:rPr>
              <a:t>比较和跳转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eaLnBrk="1" hangingPunct="1">
              <a:spcBef>
                <a:spcPts val="600"/>
              </a:spcBef>
              <a:spcAft>
                <a:spcPts val="1200"/>
              </a:spcAft>
            </a:pPr>
            <a:r>
              <a:rPr lang="zh-CN" altLang="en-US" sz="2800" b="1">
                <a:latin typeface="Calibri" panose="020F0502020204030204" pitchFamily="34" charset="0"/>
              </a:rPr>
              <a:t>内存分配和操作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eaLnBrk="1" hangingPunct="1">
              <a:spcBef>
                <a:spcPts val="600"/>
              </a:spcBef>
              <a:spcAft>
                <a:spcPts val="1200"/>
              </a:spcAft>
            </a:pPr>
            <a:r>
              <a:rPr lang="zh-CN" altLang="en-US" sz="2800" b="1">
                <a:latin typeface="Calibri" panose="020F0502020204030204" pitchFamily="34" charset="0"/>
              </a:rPr>
              <a:t>函数的声明和调用</a:t>
            </a:r>
            <a:endParaRPr lang="en-US" altLang="zh-CN" sz="2400">
              <a:latin typeface="Calibri" panose="020F0502020204030204" pitchFamily="34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91"/>
    </mc:Choice>
    <mc:Fallback>
      <p:transition spd="slow" advTm="13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76250"/>
            <a:ext cx="8229600" cy="936625"/>
          </a:xfrm>
        </p:spPr>
        <p:txBody>
          <a:bodyPr/>
          <a:lstStyle/>
          <a:p>
            <a:pPr>
              <a:defRPr/>
            </a:pPr>
            <a:r>
              <a:rPr lang="zh-CN" altLang="en-US" dirty="0">
                <a:latin typeface="+mn-lt"/>
              </a:rPr>
              <a:t>二元操作符</a:t>
            </a:r>
            <a:endParaRPr lang="zh-CN" altLang="en-US" dirty="0">
              <a:latin typeface="+mn-lt"/>
            </a:endParaRPr>
          </a:p>
        </p:txBody>
      </p:sp>
      <p:sp>
        <p:nvSpPr>
          <p:cNvPr id="8195" name="内容占位符 2"/>
          <p:cNvSpPr>
            <a:spLocks noGrp="1"/>
          </p:cNvSpPr>
          <p:nvPr>
            <p:ph idx="1"/>
          </p:nvPr>
        </p:nvSpPr>
        <p:spPr>
          <a:xfrm>
            <a:off x="385763" y="1484313"/>
            <a:ext cx="8434387" cy="4824412"/>
          </a:xfrm>
        </p:spPr>
        <p:txBody>
          <a:bodyPr/>
          <a:lstStyle/>
          <a:p>
            <a:pPr eaLnBrk="1" hangingPunct="1">
              <a:spcBef>
                <a:spcPts val="600"/>
              </a:spcBef>
              <a:spcAft>
                <a:spcPts val="1200"/>
              </a:spcAft>
            </a:pPr>
            <a:r>
              <a:rPr lang="en-US" altLang="zh-CN" sz="2800" b="1">
                <a:latin typeface="Calibri" panose="020F0502020204030204" pitchFamily="34" charset="0"/>
              </a:rPr>
              <a:t>PLUS Exp1 Exp2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lvl="1" eaLnBrk="1" hangingPunct="1">
              <a:spcBef>
                <a:spcPts val="600"/>
              </a:spcBef>
              <a:spcAft>
                <a:spcPts val="1200"/>
              </a:spcAft>
            </a:pPr>
            <a:r>
              <a:rPr lang="zh-CN" altLang="en-US" sz="2400">
                <a:latin typeface="Calibri" panose="020F0502020204030204" pitchFamily="34" charset="0"/>
              </a:rPr>
              <a:t>加法指令。首先计算</a:t>
            </a:r>
            <a:r>
              <a:rPr lang="en-US" altLang="zh-CN" sz="2400">
                <a:latin typeface="Calibri" panose="020F0502020204030204" pitchFamily="34" charset="0"/>
              </a:rPr>
              <a:t>Exp1</a:t>
            </a:r>
            <a:r>
              <a:rPr lang="zh-CN" altLang="en-US" sz="2400">
                <a:latin typeface="Calibri" panose="020F0502020204030204" pitchFamily="34" charset="0"/>
              </a:rPr>
              <a:t>，</a:t>
            </a:r>
            <a:r>
              <a:rPr lang="en-US" altLang="zh-CN" sz="2400">
                <a:latin typeface="Calibri" panose="020F0502020204030204" pitchFamily="34" charset="0"/>
              </a:rPr>
              <a:t>Exp2</a:t>
            </a:r>
            <a:r>
              <a:rPr lang="zh-CN" altLang="en-US" sz="2400">
                <a:latin typeface="Calibri" panose="020F0502020204030204" pitchFamily="34" charset="0"/>
              </a:rPr>
              <a:t>，然后计算</a:t>
            </a:r>
            <a:r>
              <a:rPr lang="en-US" altLang="zh-CN" sz="2400">
                <a:latin typeface="Calibri" panose="020F0502020204030204" pitchFamily="34" charset="0"/>
              </a:rPr>
              <a:t> Exp1 + Exp2 </a:t>
            </a:r>
            <a:r>
              <a:rPr lang="zh-CN" altLang="en-US" sz="2400">
                <a:latin typeface="Calibri" panose="020F0502020204030204" pitchFamily="34" charset="0"/>
              </a:rPr>
              <a:t>的值，并将结果返回。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ts val="600"/>
              </a:spcBef>
              <a:spcAft>
                <a:spcPts val="1200"/>
              </a:spcAft>
            </a:pPr>
            <a:r>
              <a:rPr lang="en-US" altLang="zh-CN" sz="2800" b="1">
                <a:latin typeface="Calibri" panose="020F0502020204030204" pitchFamily="34" charset="0"/>
              </a:rPr>
              <a:t>MINUS Exp1 Exp2 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lvl="1" eaLnBrk="1" hangingPunct="1">
              <a:spcBef>
                <a:spcPts val="600"/>
              </a:spcBef>
              <a:spcAft>
                <a:spcPts val="1200"/>
              </a:spcAft>
            </a:pPr>
            <a:r>
              <a:rPr lang="zh-CN" altLang="en-US" sz="2400">
                <a:latin typeface="Calibri" panose="020F0502020204030204" pitchFamily="34" charset="0"/>
              </a:rPr>
              <a:t>减法指令。首先计算</a:t>
            </a:r>
            <a:r>
              <a:rPr lang="en-US" altLang="zh-CN" sz="2400">
                <a:latin typeface="Calibri" panose="020F0502020204030204" pitchFamily="34" charset="0"/>
              </a:rPr>
              <a:t>Exp1</a:t>
            </a:r>
            <a:r>
              <a:rPr lang="zh-CN" altLang="en-US" sz="2400">
                <a:latin typeface="Calibri" panose="020F0502020204030204" pitchFamily="34" charset="0"/>
              </a:rPr>
              <a:t>，</a:t>
            </a:r>
            <a:r>
              <a:rPr lang="en-US" altLang="zh-CN" sz="2400">
                <a:latin typeface="Calibri" panose="020F0502020204030204" pitchFamily="34" charset="0"/>
              </a:rPr>
              <a:t>Exp2</a:t>
            </a:r>
            <a:r>
              <a:rPr lang="zh-CN" altLang="en-US" sz="2400">
                <a:latin typeface="Calibri" panose="020F0502020204030204" pitchFamily="34" charset="0"/>
              </a:rPr>
              <a:t>，然后计算</a:t>
            </a:r>
            <a:r>
              <a:rPr lang="en-US" altLang="zh-CN" sz="2400">
                <a:latin typeface="Calibri" panose="020F0502020204030204" pitchFamily="34" charset="0"/>
              </a:rPr>
              <a:t> Exp1 - Exp2 </a:t>
            </a:r>
            <a:r>
              <a:rPr lang="zh-CN" altLang="en-US" sz="2400">
                <a:latin typeface="Calibri" panose="020F0502020204030204" pitchFamily="34" charset="0"/>
              </a:rPr>
              <a:t>的值，并将结果返回。</a:t>
            </a:r>
            <a:endParaRPr lang="en-US" altLang="zh-CN" sz="2400">
              <a:latin typeface="Calibri" panose="020F0502020204030204" pitchFamily="34" charset="0"/>
            </a:endParaRPr>
          </a:p>
          <a:p>
            <a:pPr eaLnBrk="1" hangingPunct="1">
              <a:spcBef>
                <a:spcPts val="600"/>
              </a:spcBef>
              <a:spcAft>
                <a:spcPts val="1200"/>
              </a:spcAft>
            </a:pPr>
            <a:r>
              <a:rPr lang="en-US" altLang="zh-CN" sz="2800" b="1">
                <a:latin typeface="Calibri" panose="020F0502020204030204" pitchFamily="34" charset="0"/>
              </a:rPr>
              <a:t>TIMES Exp1 Exp2 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lvl="1" eaLnBrk="1" hangingPunct="1">
              <a:spcBef>
                <a:spcPts val="600"/>
              </a:spcBef>
              <a:spcAft>
                <a:spcPts val="1200"/>
              </a:spcAft>
            </a:pPr>
            <a:r>
              <a:rPr lang="zh-CN" altLang="en-US" sz="2400">
                <a:latin typeface="Calibri" panose="020F0502020204030204" pitchFamily="34" charset="0"/>
              </a:rPr>
              <a:t>乘法指令。首先计算</a:t>
            </a:r>
            <a:r>
              <a:rPr lang="en-US" altLang="zh-CN" sz="2400">
                <a:latin typeface="Calibri" panose="020F0502020204030204" pitchFamily="34" charset="0"/>
              </a:rPr>
              <a:t>Exp1</a:t>
            </a:r>
            <a:r>
              <a:rPr lang="zh-CN" altLang="en-US" sz="2400">
                <a:latin typeface="Calibri" panose="020F0502020204030204" pitchFamily="34" charset="0"/>
              </a:rPr>
              <a:t>，</a:t>
            </a:r>
            <a:r>
              <a:rPr lang="en-US" altLang="zh-CN" sz="2400">
                <a:latin typeface="Calibri" panose="020F0502020204030204" pitchFamily="34" charset="0"/>
              </a:rPr>
              <a:t>Exp2</a:t>
            </a:r>
            <a:r>
              <a:rPr lang="zh-CN" altLang="en-US" sz="2400">
                <a:latin typeface="Calibri" panose="020F0502020204030204" pitchFamily="34" charset="0"/>
              </a:rPr>
              <a:t>，然后计算</a:t>
            </a:r>
            <a:r>
              <a:rPr lang="en-US" altLang="zh-CN" sz="2400">
                <a:latin typeface="Calibri" panose="020F0502020204030204" pitchFamily="34" charset="0"/>
              </a:rPr>
              <a:t> Exp1 * Exp2 </a:t>
            </a:r>
            <a:r>
              <a:rPr lang="zh-CN" altLang="en-US" sz="2400">
                <a:latin typeface="Calibri" panose="020F0502020204030204" pitchFamily="34" charset="0"/>
              </a:rPr>
              <a:t>的值，并将结果返回。</a:t>
            </a:r>
            <a:endParaRPr lang="en-US" altLang="zh-CN" sz="2400">
              <a:latin typeface="Calibri" panose="020F050202020403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08"/>
    </mc:Choice>
    <mc:Fallback>
      <p:transition spd="slow" advTm="187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60350"/>
            <a:ext cx="8229600" cy="1081088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比较和跳转</a:t>
            </a:r>
            <a:endParaRPr lang="zh-CN" altLang="en-US" dirty="0"/>
          </a:p>
        </p:txBody>
      </p:sp>
      <p:sp>
        <p:nvSpPr>
          <p:cNvPr id="9219" name="内容占位符 2"/>
          <p:cNvSpPr>
            <a:spLocks noGrp="1"/>
          </p:cNvSpPr>
          <p:nvPr>
            <p:ph idx="1"/>
          </p:nvPr>
        </p:nvSpPr>
        <p:spPr>
          <a:xfrm>
            <a:off x="457200" y="1379538"/>
            <a:ext cx="8075613" cy="4857750"/>
          </a:xfrm>
        </p:spPr>
        <p:txBody>
          <a:bodyPr/>
          <a:lstStyle/>
          <a:p>
            <a:pPr eaLnBrk="1" hangingPunct="1">
              <a:spcBef>
                <a:spcPts val="1200"/>
              </a:spcBef>
              <a:spcAft>
                <a:spcPts val="1200"/>
              </a:spcAft>
            </a:pPr>
            <a:r>
              <a:rPr lang="en-US" altLang="zh-CN" sz="2800" b="1" dirty="0">
                <a:latin typeface="Calibri" panose="020F0502020204030204" pitchFamily="34" charset="0"/>
              </a:rPr>
              <a:t>LT Exp1 Exp2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400" dirty="0">
                <a:latin typeface="Calibri" panose="020F0502020204030204" pitchFamily="34" charset="0"/>
              </a:rPr>
              <a:t>比较指令。首先计算</a:t>
            </a:r>
            <a:r>
              <a:rPr lang="en-US" altLang="zh-CN" sz="2400" dirty="0">
                <a:latin typeface="Calibri" panose="020F0502020204030204" pitchFamily="34" charset="0"/>
              </a:rPr>
              <a:t>Exp1</a:t>
            </a:r>
            <a:r>
              <a:rPr lang="zh-CN" altLang="en-US" sz="2400" dirty="0">
                <a:latin typeface="Calibri" panose="020F0502020204030204" pitchFamily="34" charset="0"/>
              </a:rPr>
              <a:t>，</a:t>
            </a:r>
            <a:r>
              <a:rPr lang="en-US" altLang="zh-CN" sz="2400" dirty="0">
                <a:latin typeface="Calibri" panose="020F0502020204030204" pitchFamily="34" charset="0"/>
              </a:rPr>
              <a:t>Exp2</a:t>
            </a:r>
            <a:r>
              <a:rPr lang="zh-CN" altLang="en-US" sz="2400" dirty="0">
                <a:latin typeface="Calibri" panose="020F0502020204030204" pitchFamily="34" charset="0"/>
              </a:rPr>
              <a:t>，如果</a:t>
            </a:r>
            <a:r>
              <a:rPr lang="en-US" altLang="zh-CN" sz="2400" dirty="0">
                <a:latin typeface="Calibri" panose="020F0502020204030204" pitchFamily="34" charset="0"/>
              </a:rPr>
              <a:t> Exp1 &lt; Exp2, </a:t>
            </a:r>
            <a:r>
              <a:rPr lang="zh-CN" altLang="en-US" sz="2400" dirty="0">
                <a:latin typeface="Calibri" panose="020F0502020204030204" pitchFamily="34" charset="0"/>
              </a:rPr>
              <a:t>返回值为</a:t>
            </a:r>
            <a:r>
              <a:rPr lang="en-US" altLang="zh-CN" sz="2400" dirty="0">
                <a:latin typeface="Calibri" panose="020F0502020204030204" pitchFamily="34" charset="0"/>
              </a:rPr>
              <a:t>1</a:t>
            </a:r>
            <a:r>
              <a:rPr lang="zh-CN" altLang="en-US" sz="2400" dirty="0">
                <a:latin typeface="Calibri" panose="020F0502020204030204" pitchFamily="34" charset="0"/>
              </a:rPr>
              <a:t>，否则返回</a:t>
            </a:r>
            <a:r>
              <a:rPr lang="en-US" altLang="zh-CN" sz="2400" dirty="0">
                <a:latin typeface="Calibri" panose="020F0502020204030204" pitchFamily="34" charset="0"/>
              </a:rPr>
              <a:t>0</a:t>
            </a:r>
            <a:r>
              <a:rPr lang="zh-CN" altLang="en-US" sz="2400" dirty="0">
                <a:latin typeface="Calibri" panose="020F0502020204030204" pitchFamily="34" charset="0"/>
              </a:rPr>
              <a:t>。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eaLnBrk="1" hangingPunct="1">
              <a:spcBef>
                <a:spcPts val="1200"/>
              </a:spcBef>
              <a:spcAft>
                <a:spcPts val="1200"/>
              </a:spcAft>
            </a:pPr>
            <a:r>
              <a:rPr lang="en-US" altLang="zh-CN" sz="2800" b="1" dirty="0">
                <a:latin typeface="Calibri" panose="020F0502020204030204" pitchFamily="34" charset="0"/>
              </a:rPr>
              <a:t>JUMP Label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400" dirty="0">
                <a:latin typeface="Calibri" panose="020F0502020204030204" pitchFamily="34" charset="0"/>
              </a:rPr>
              <a:t>跳转指令，直接跳转到</a:t>
            </a:r>
            <a:r>
              <a:rPr lang="en-US" altLang="zh-CN" sz="2400" dirty="0">
                <a:latin typeface="Calibri" panose="020F0502020204030204" pitchFamily="34" charset="0"/>
              </a:rPr>
              <a:t> Label </a:t>
            </a:r>
            <a:r>
              <a:rPr lang="zh-CN" altLang="en-US" sz="2400" dirty="0">
                <a:latin typeface="Calibri" panose="020F0502020204030204" pitchFamily="34" charset="0"/>
              </a:rPr>
              <a:t>处。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eaLnBrk="1" hangingPunct="1">
              <a:spcBef>
                <a:spcPts val="1200"/>
              </a:spcBef>
              <a:spcAft>
                <a:spcPts val="1200"/>
              </a:spcAft>
            </a:pPr>
            <a:r>
              <a:rPr lang="en-US" altLang="zh-CN" sz="2800" b="1" dirty="0">
                <a:latin typeface="Calibri" panose="020F0502020204030204" pitchFamily="34" charset="0"/>
              </a:rPr>
              <a:t>CJUMP Exp Label 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400" dirty="0">
                <a:latin typeface="Calibri" panose="020F0502020204030204" pitchFamily="34" charset="0"/>
              </a:rPr>
              <a:t>条件跳转指令。首先计算</a:t>
            </a:r>
            <a:r>
              <a:rPr lang="en-US" altLang="zh-CN" sz="2400" dirty="0">
                <a:latin typeface="Calibri" panose="020F0502020204030204" pitchFamily="34" charset="0"/>
              </a:rPr>
              <a:t> Exp </a:t>
            </a:r>
            <a:r>
              <a:rPr lang="zh-CN" altLang="en-US" sz="2400" dirty="0">
                <a:latin typeface="Calibri" panose="020F0502020204030204" pitchFamily="34" charset="0"/>
              </a:rPr>
              <a:t>的值，如果值为</a:t>
            </a:r>
            <a:r>
              <a:rPr lang="en-US" altLang="zh-CN" sz="2400" dirty="0">
                <a:latin typeface="Calibri" panose="020F0502020204030204" pitchFamily="34" charset="0"/>
              </a:rPr>
              <a:t>1</a:t>
            </a:r>
            <a:r>
              <a:rPr lang="zh-CN" altLang="en-US" sz="2400" dirty="0">
                <a:latin typeface="Calibri" panose="020F0502020204030204" pitchFamily="34" charset="0"/>
              </a:rPr>
              <a:t>，     则执行下一条指令，否则跳转到</a:t>
            </a:r>
            <a:r>
              <a:rPr lang="en-US" altLang="zh-CN" sz="2400" dirty="0">
                <a:latin typeface="Calibri" panose="020F0502020204030204" pitchFamily="34" charset="0"/>
              </a:rPr>
              <a:t> Label </a:t>
            </a:r>
            <a:r>
              <a:rPr lang="zh-CN" altLang="en-US" sz="2400" dirty="0">
                <a:latin typeface="Calibri" panose="020F0502020204030204" pitchFamily="34" charset="0"/>
              </a:rPr>
              <a:t>处执行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endParaRPr lang="zh-CN" altLang="en-US" dirty="0"/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726"/>
    </mc:Choice>
    <mc:Fallback>
      <p:transition spd="slow" advTm="55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内存分配</a:t>
            </a:r>
            <a:endParaRPr lang="zh-CN" altLang="en-US" dirty="0"/>
          </a:p>
        </p:txBody>
      </p:sp>
      <p:sp>
        <p:nvSpPr>
          <p:cNvPr id="1024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ts val="1200"/>
              </a:spcBef>
              <a:spcAft>
                <a:spcPts val="1200"/>
              </a:spcAft>
            </a:pPr>
            <a:r>
              <a:rPr lang="en-US" altLang="zh-CN" sz="2800" b="1">
                <a:latin typeface="Calibri" panose="020F0502020204030204" pitchFamily="34" charset="0"/>
              </a:rPr>
              <a:t>HALLOCATE Exp </a:t>
            </a:r>
            <a:endParaRPr lang="en-US" altLang="zh-CN" sz="2800" b="1">
              <a:latin typeface="Calibri" panose="020F0502020204030204" pitchFamily="34" charset="0"/>
            </a:endParaRPr>
          </a:p>
          <a:p>
            <a:pPr lvl="1" eaLnBrk="1" hangingPunct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400">
                <a:latin typeface="Calibri" panose="020F0502020204030204" pitchFamily="34" charset="0"/>
              </a:rPr>
              <a:t>首先计算</a:t>
            </a:r>
            <a:r>
              <a:rPr lang="en-US" altLang="zh-CN" sz="2400">
                <a:latin typeface="Calibri" panose="020F0502020204030204" pitchFamily="34" charset="0"/>
              </a:rPr>
              <a:t> Exp </a:t>
            </a:r>
            <a:r>
              <a:rPr lang="zh-CN" altLang="en-US" sz="2400">
                <a:latin typeface="Calibri" panose="020F0502020204030204" pitchFamily="34" charset="0"/>
              </a:rPr>
              <a:t>的值，得到一个</a:t>
            </a:r>
            <a:r>
              <a:rPr lang="en-US" altLang="zh-CN" sz="2400">
                <a:latin typeface="Calibri" panose="020F0502020204030204" pitchFamily="34" charset="0"/>
              </a:rPr>
              <a:t> </a:t>
            </a:r>
            <a:r>
              <a:rPr lang="zh-CN" altLang="en-US" sz="2400">
                <a:latin typeface="Calibri" panose="020F0502020204030204" pitchFamily="34" charset="0"/>
              </a:rPr>
              <a:t>整数，对应于需要从堆空间分配到的字节数。</a:t>
            </a:r>
            <a:endParaRPr lang="en-US" altLang="zh-CN" sz="2400">
              <a:latin typeface="Calibri" panose="020F0502020204030204" pitchFamily="34" charset="0"/>
            </a:endParaRPr>
          </a:p>
          <a:p>
            <a:pPr lvl="1" eaLnBrk="1" hangingPunct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400">
                <a:latin typeface="Calibri" panose="020F0502020204030204" pitchFamily="34" charset="0"/>
              </a:rPr>
              <a:t>该指令返回一个地址，指向新分配内存块的基址。</a:t>
            </a:r>
            <a:r>
              <a:rPr lang="en-US" altLang="zh-CN" sz="2400">
                <a:latin typeface="Calibri" panose="020F0502020204030204" pitchFamily="34" charset="0"/>
              </a:rPr>
              <a:t> </a:t>
            </a:r>
            <a:endParaRPr lang="en-US" altLang="zh-CN" sz="2400">
              <a:latin typeface="Calibri" panose="020F0502020204030204" pitchFamily="34" charset="0"/>
            </a:endParaRPr>
          </a:p>
          <a:p>
            <a:pPr lvl="1" eaLnBrk="1" hangingPunct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400">
                <a:latin typeface="Calibri" panose="020F0502020204030204" pitchFamily="34" charset="0"/>
              </a:rPr>
              <a:t>注意内存地址长度为</a:t>
            </a:r>
            <a:r>
              <a:rPr lang="en-US" altLang="zh-CN" sz="2400">
                <a:latin typeface="Calibri" panose="020F0502020204030204" pitchFamily="34" charset="0"/>
              </a:rPr>
              <a:t>4</a:t>
            </a:r>
            <a:r>
              <a:rPr lang="zh-CN" altLang="en-US" sz="2400">
                <a:latin typeface="Calibri" panose="020F0502020204030204" pitchFamily="34" charset="0"/>
              </a:rPr>
              <a:t>字节</a:t>
            </a:r>
            <a:endParaRPr lang="en-US" altLang="zh-CN" sz="2400">
              <a:latin typeface="Calibri" panose="020F0502020204030204" pitchFamily="34" charset="0"/>
            </a:endParaRPr>
          </a:p>
          <a:p>
            <a:pPr lvl="1" eaLnBrk="1" hangingPunct="1">
              <a:buFontTx/>
              <a:buNone/>
            </a:pPr>
            <a:endParaRPr lang="en-US" altLang="zh-CN" sz="2400" b="1">
              <a:latin typeface="Calibri" panose="020F0502020204030204" pitchFamily="34" charset="0"/>
            </a:endParaRPr>
          </a:p>
          <a:p>
            <a:endParaRPr lang="zh-CN" altLang="en-US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33"/>
    </mc:Choice>
    <mc:Fallback>
      <p:transition spd="slow" advTm="24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8738"/>
            <a:ext cx="8229600" cy="149860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内存操作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388" y="1700213"/>
            <a:ext cx="8856662" cy="4537075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800" b="1" dirty="0"/>
              <a:t>复制指令</a:t>
            </a:r>
            <a:r>
              <a:rPr lang="en-US" altLang="zh-CN" sz="2800" b="1" dirty="0"/>
              <a:t>:</a:t>
            </a:r>
            <a:r>
              <a:rPr lang="zh-CN" altLang="en-US" sz="2800" b="1" dirty="0"/>
              <a:t> </a:t>
            </a:r>
            <a:r>
              <a:rPr lang="en-US" altLang="zh-CN" sz="2800" b="1" dirty="0">
                <a:latin typeface="+mn-lt"/>
              </a:rPr>
              <a:t>MOVE TEMP * </a:t>
            </a:r>
            <a:r>
              <a:rPr lang="en-US" altLang="zh-CN" sz="2800" b="1" dirty="0" err="1">
                <a:latin typeface="+mn-lt"/>
              </a:rPr>
              <a:t>Exp</a:t>
            </a:r>
            <a:r>
              <a:rPr lang="en-US" altLang="zh-CN" sz="2800" b="1" dirty="0">
                <a:latin typeface="+mn-lt"/>
              </a:rPr>
              <a:t> </a:t>
            </a:r>
            <a:endParaRPr lang="en-US" altLang="zh-CN" sz="2800" b="1" dirty="0">
              <a:latin typeface="+mn-lt"/>
            </a:endParaRPr>
          </a:p>
          <a:p>
            <a:pPr lvl="1" eaLnBrk="1" hangingPunct="1">
              <a:spcBef>
                <a:spcPts val="1200"/>
              </a:spcBef>
              <a:spcAft>
                <a:spcPts val="1200"/>
              </a:spcAft>
              <a:defRPr/>
            </a:pPr>
            <a:r>
              <a:rPr lang="zh-CN" altLang="en-US" sz="2400" dirty="0">
                <a:latin typeface="+mn-lt"/>
              </a:rPr>
              <a:t>计算</a:t>
            </a:r>
            <a:r>
              <a:rPr lang="en-US" altLang="zh-CN" sz="2400" dirty="0">
                <a:latin typeface="+mn-lt"/>
              </a:rPr>
              <a:t> </a:t>
            </a:r>
            <a:r>
              <a:rPr lang="en-US" altLang="zh-CN" sz="2400" dirty="0" err="1">
                <a:latin typeface="+mn-lt"/>
              </a:rPr>
              <a:t>Exp</a:t>
            </a:r>
            <a:r>
              <a:rPr lang="zh-CN" altLang="en-US" sz="2400" dirty="0">
                <a:latin typeface="+mn-lt"/>
              </a:rPr>
              <a:t>，得到一个值；</a:t>
            </a:r>
            <a:endParaRPr lang="en-US" altLang="zh-CN" sz="2400" dirty="0">
              <a:latin typeface="+mn-lt"/>
            </a:endParaRPr>
          </a:p>
          <a:p>
            <a:pPr lvl="1" eaLnBrk="1" hangingPunct="1">
              <a:spcBef>
                <a:spcPts val="1200"/>
              </a:spcBef>
              <a:spcAft>
                <a:spcPts val="1200"/>
              </a:spcAft>
              <a:defRPr/>
            </a:pPr>
            <a:r>
              <a:rPr lang="zh-CN" altLang="en-US" sz="2400" dirty="0">
                <a:latin typeface="+mn-lt"/>
              </a:rPr>
              <a:t>将</a:t>
            </a:r>
            <a:r>
              <a:rPr lang="en-US" altLang="zh-CN" sz="2400" dirty="0">
                <a:latin typeface="+mn-lt"/>
              </a:rPr>
              <a:t> </a:t>
            </a:r>
            <a:r>
              <a:rPr lang="en-US" altLang="zh-CN" sz="2400" dirty="0" err="1">
                <a:latin typeface="+mn-lt"/>
              </a:rPr>
              <a:t>Exp</a:t>
            </a:r>
            <a:r>
              <a:rPr lang="zh-CN" altLang="en-US" sz="2400" dirty="0">
                <a:latin typeface="+mn-lt"/>
              </a:rPr>
              <a:t>求得的值复制到临时单元</a:t>
            </a:r>
            <a:r>
              <a:rPr lang="en-US" altLang="zh-CN" sz="2400" dirty="0">
                <a:latin typeface="+mn-lt"/>
              </a:rPr>
              <a:t> "TEMP *" </a:t>
            </a:r>
            <a:r>
              <a:rPr lang="zh-CN" altLang="en-US" sz="2400" dirty="0">
                <a:latin typeface="+mn-lt"/>
              </a:rPr>
              <a:t>中</a:t>
            </a:r>
            <a:endParaRPr lang="en-US" altLang="zh-CN" sz="2400" dirty="0">
              <a:latin typeface="+mn-lt"/>
            </a:endParaRPr>
          </a:p>
          <a:p>
            <a:pPr marL="457200" lvl="1" indent="0" eaLnBrk="1" hangingPunct="1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/>
            </a:pPr>
            <a:r>
              <a:rPr lang="zh-CN" altLang="en-US" sz="2400" b="1" dirty="0">
                <a:latin typeface="+mn-lt"/>
              </a:rPr>
              <a:t>例：</a:t>
            </a:r>
            <a:r>
              <a:rPr lang="en-US" altLang="zh-CN" sz="2400" dirty="0">
                <a:latin typeface="+mn-lt"/>
              </a:rPr>
              <a:t>MOVE TEMP 3 HALLOCATE 16</a:t>
            </a:r>
            <a:endParaRPr lang="en-US" altLang="zh-CN" sz="2400" dirty="0">
              <a:latin typeface="+mn-lt"/>
            </a:endParaRPr>
          </a:p>
          <a:p>
            <a:pPr marL="457200" lvl="1" indent="0" eaLnBrk="1" hangingPunct="1">
              <a:spcAft>
                <a:spcPts val="1200"/>
              </a:spcAft>
              <a:buFont typeface="Arial" panose="020B0604020202020204" pitchFamily="34" charset="0"/>
              <a:buNone/>
              <a:defRPr/>
            </a:pPr>
            <a:r>
              <a:rPr lang="en-US" altLang="zh-CN" sz="2400" dirty="0">
                <a:latin typeface="+mn-lt"/>
              </a:rPr>
              <a:t>	</a:t>
            </a:r>
            <a:r>
              <a:rPr lang="zh-CN" altLang="en-US" sz="2400" dirty="0">
                <a:latin typeface="+mn-lt"/>
              </a:rPr>
              <a:t>分配一个</a:t>
            </a:r>
            <a:r>
              <a:rPr lang="en-US" altLang="zh-CN" sz="2400" dirty="0">
                <a:latin typeface="+mn-lt"/>
              </a:rPr>
              <a:t>16</a:t>
            </a:r>
            <a:r>
              <a:rPr lang="zh-CN" altLang="en-US" sz="2400" dirty="0">
                <a:latin typeface="+mn-lt"/>
              </a:rPr>
              <a:t>字节的存储空间，</a:t>
            </a:r>
            <a:endParaRPr lang="en-US" altLang="zh-CN" sz="2400" dirty="0">
              <a:latin typeface="+mn-lt"/>
            </a:endParaRPr>
          </a:p>
          <a:p>
            <a:pPr marL="457200" lvl="1" indent="0" eaLnBrk="1" hangingPunct="1">
              <a:spcAft>
                <a:spcPts val="1200"/>
              </a:spcAft>
              <a:buFont typeface="Arial" panose="020B0604020202020204" pitchFamily="34" charset="0"/>
              <a:buNone/>
              <a:defRPr/>
            </a:pPr>
            <a:r>
              <a:rPr lang="en-US" altLang="zh-CN" sz="2400" dirty="0">
                <a:latin typeface="+mn-lt"/>
              </a:rPr>
              <a:t>	</a:t>
            </a:r>
            <a:r>
              <a:rPr lang="zh-CN" altLang="en-US" sz="2400" dirty="0">
                <a:latin typeface="+mn-lt"/>
              </a:rPr>
              <a:t>将得到的地址存储在</a:t>
            </a:r>
            <a:r>
              <a:rPr lang="en-US" altLang="zh-CN" sz="2400" dirty="0">
                <a:latin typeface="+mn-lt"/>
              </a:rPr>
              <a:t>TEMP 3</a:t>
            </a:r>
            <a:r>
              <a:rPr lang="zh-CN" altLang="en-US" sz="2400" dirty="0">
                <a:latin typeface="+mn-lt"/>
              </a:rPr>
              <a:t>中。</a:t>
            </a:r>
            <a:endParaRPr lang="en-US" altLang="zh-CN" dirty="0">
              <a:latin typeface="+mn-lt"/>
            </a:endParaRPr>
          </a:p>
          <a:p>
            <a:pPr>
              <a:defRPr/>
            </a:pPr>
            <a:endParaRPr lang="zh-CN" altLang="en-US" dirty="0">
              <a:latin typeface="+mn-lt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11"/>
    </mc:Choice>
    <mc:Fallback>
      <p:transition spd="slow" advTm="29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3367</Words>
  <Application>WPS 演示</Application>
  <PresentationFormat>全屏显示(4:3)</PresentationFormat>
  <Paragraphs>311</Paragraphs>
  <Slides>19</Slides>
  <Notes>0</Notes>
  <HiddenSlides>0</HiddenSlides>
  <MMClips>18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2" baseType="lpstr">
      <vt:lpstr>Arial</vt:lpstr>
      <vt:lpstr>宋体</vt:lpstr>
      <vt:lpstr>Wingdings</vt:lpstr>
      <vt:lpstr>Tahoma</vt:lpstr>
      <vt:lpstr>Calibri</vt:lpstr>
      <vt:lpstr>仿宋</vt:lpstr>
      <vt:lpstr>华文仿宋</vt:lpstr>
      <vt:lpstr>Garamond</vt:lpstr>
      <vt:lpstr>Times New Roman</vt:lpstr>
      <vt:lpstr>微软雅黑</vt:lpstr>
      <vt:lpstr>Arial Unicode MS</vt:lpstr>
      <vt:lpstr>等线</vt:lpstr>
      <vt:lpstr>Office Theme</vt:lpstr>
      <vt:lpstr>编译实习</vt:lpstr>
      <vt:lpstr>PowerPoint 演示文稿</vt:lpstr>
      <vt:lpstr>Outline</vt:lpstr>
      <vt:lpstr>Piglet</vt:lpstr>
      <vt:lpstr>Piglet语法</vt:lpstr>
      <vt:lpstr>二元操作符</vt:lpstr>
      <vt:lpstr>比较和跳转</vt:lpstr>
      <vt:lpstr>内存分配</vt:lpstr>
      <vt:lpstr>内存操作</vt:lpstr>
      <vt:lpstr>内存操作（续）</vt:lpstr>
      <vt:lpstr>临时单元</vt:lpstr>
      <vt:lpstr>函数定义</vt:lpstr>
      <vt:lpstr>函数调用</vt:lpstr>
      <vt:lpstr>其他</vt:lpstr>
      <vt:lpstr>PowerPoint 演示文稿</vt:lpstr>
      <vt:lpstr>PowerPoint 演示文稿</vt:lpstr>
      <vt:lpstr>PowerPoint 演示文稿</vt:lpstr>
      <vt:lpstr>例-2：递归求阶乘</vt:lpstr>
      <vt:lpstr>例-2：递归求阶乘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第4章 类包和接口</dc:title>
  <dc:creator>唐大仕 http://www.dstang.com</dc:creator>
  <cp:lastModifiedBy>佳衡</cp:lastModifiedBy>
  <cp:revision>1144</cp:revision>
  <dcterms:created xsi:type="dcterms:W3CDTF">2113-01-01T00:00:00Z</dcterms:created>
  <dcterms:modified xsi:type="dcterms:W3CDTF">2020-04-13T08:51:00Z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2052-11.3.0.8775</vt:lpwstr>
  </property>
</Properties>
</file>